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302" r:id="rId5"/>
    <p:sldId id="260" r:id="rId6"/>
    <p:sldId id="261" r:id="rId7"/>
    <p:sldId id="264" r:id="rId8"/>
    <p:sldId id="262" r:id="rId9"/>
    <p:sldId id="265" r:id="rId10"/>
    <p:sldId id="263" r:id="rId11"/>
    <p:sldId id="298" r:id="rId12"/>
    <p:sldId id="266" r:id="rId13"/>
    <p:sldId id="268" r:id="rId14"/>
    <p:sldId id="267" r:id="rId15"/>
    <p:sldId id="270" r:id="rId16"/>
    <p:sldId id="299" r:id="rId17"/>
    <p:sldId id="269" r:id="rId18"/>
    <p:sldId id="271" r:id="rId19"/>
    <p:sldId id="291" r:id="rId20"/>
    <p:sldId id="286" r:id="rId21"/>
    <p:sldId id="272" r:id="rId22"/>
    <p:sldId id="273" r:id="rId23"/>
    <p:sldId id="274" r:id="rId24"/>
    <p:sldId id="276" r:id="rId25"/>
    <p:sldId id="275" r:id="rId26"/>
    <p:sldId id="279" r:id="rId27"/>
    <p:sldId id="277" r:id="rId28"/>
    <p:sldId id="278" r:id="rId29"/>
    <p:sldId id="280" r:id="rId30"/>
    <p:sldId id="281" r:id="rId31"/>
    <p:sldId id="282" r:id="rId32"/>
    <p:sldId id="283" r:id="rId33"/>
    <p:sldId id="284" r:id="rId34"/>
    <p:sldId id="285" r:id="rId35"/>
    <p:sldId id="288" r:id="rId36"/>
    <p:sldId id="287" r:id="rId37"/>
    <p:sldId id="290" r:id="rId38"/>
    <p:sldId id="289" r:id="rId39"/>
    <p:sldId id="297" r:id="rId40"/>
    <p:sldId id="292" r:id="rId41"/>
    <p:sldId id="293" r:id="rId42"/>
    <p:sldId id="300" r:id="rId43"/>
    <p:sldId id="301" r:id="rId44"/>
    <p:sldId id="295" r:id="rId45"/>
    <p:sldId id="296" r:id="rId46"/>
    <p:sldId id="294" r:id="rId47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FC0"/>
    <a:srgbClr val="126F6D"/>
    <a:srgbClr val="2B9896"/>
    <a:srgbClr val="FFC9EF"/>
    <a:srgbClr val="E9EAFD"/>
    <a:srgbClr val="FDE3E2"/>
    <a:srgbClr val="A7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886" autoAdjust="0"/>
  </p:normalViewPr>
  <p:slideViewPr>
    <p:cSldViewPr snapToGrid="0" snapToObjects="1">
      <p:cViewPr>
        <p:scale>
          <a:sx n="85" d="100"/>
          <a:sy n="85" d="100"/>
        </p:scale>
        <p:origin x="-17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FEE6B-7C63-C94B-BDBB-3B0265D1F62B}" type="datetimeFigureOut">
              <a:rPr lang="en-US" smtClean="0"/>
              <a:t>03/10/14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B5A90-0684-3C42-972B-249A18B5C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4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600" baseline="0" dirty="0" err="1" smtClean="0"/>
              <a:t>Jedná</a:t>
            </a:r>
            <a:r>
              <a:rPr lang="en-US" sz="1600" baseline="0" dirty="0" smtClean="0"/>
              <a:t> se o </a:t>
            </a:r>
            <a:r>
              <a:rPr lang="en-US" sz="1600" baseline="0" dirty="0" err="1" smtClean="0"/>
              <a:t>jazyk</a:t>
            </a:r>
            <a:r>
              <a:rPr lang="en-US" sz="1600" baseline="0" dirty="0" smtClean="0"/>
              <a:t> pro </a:t>
            </a:r>
            <a:r>
              <a:rPr lang="en-US" sz="1600" baseline="0" dirty="0" err="1" smtClean="0"/>
              <a:t>popis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způsobu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zobrazení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elementů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na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stránkách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napsaných</a:t>
            </a:r>
            <a:r>
              <a:rPr lang="en-US" sz="1600" baseline="0" dirty="0" smtClean="0"/>
              <a:t> v </a:t>
            </a:r>
            <a:r>
              <a:rPr lang="en-US" sz="1600" baseline="0" dirty="0" err="1" smtClean="0"/>
              <a:t>HTMl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nebo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třeba</a:t>
            </a:r>
            <a:r>
              <a:rPr lang="en-US" sz="1600" baseline="0" dirty="0" smtClean="0"/>
              <a:t> XML </a:t>
            </a:r>
          </a:p>
          <a:p>
            <a:pPr marL="171450" indent="-171450">
              <a:buFontTx/>
              <a:buChar char="-"/>
            </a:pPr>
            <a:r>
              <a:rPr lang="en-US" sz="1600" baseline="0" dirty="0" err="1" smtClean="0"/>
              <a:t>Hlavní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smysl</a:t>
            </a:r>
            <a:r>
              <a:rPr lang="en-US" sz="1600" baseline="0" dirty="0" smtClean="0"/>
              <a:t> je </a:t>
            </a:r>
            <a:r>
              <a:rPr lang="en-US" sz="1600" baseline="0" dirty="0" err="1" smtClean="0"/>
              <a:t>oddělit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vzhled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stránek</a:t>
            </a:r>
            <a:r>
              <a:rPr lang="en-US" sz="1600" baseline="0" dirty="0" smtClean="0"/>
              <a:t> od </a:t>
            </a:r>
            <a:r>
              <a:rPr lang="en-US" sz="1600" baseline="0" dirty="0" err="1" smtClean="0"/>
              <a:t>jeho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struktury</a:t>
            </a:r>
            <a:r>
              <a:rPr lang="en-US" sz="1600" baseline="0" dirty="0" smtClean="0"/>
              <a:t> a </a:t>
            </a:r>
            <a:r>
              <a:rPr lang="en-US" sz="1600" baseline="0" dirty="0" err="1" smtClean="0"/>
              <a:t>obsahu</a:t>
            </a:r>
            <a:endParaRPr lang="en-US" sz="1600" baseline="0" dirty="0" smtClean="0"/>
          </a:p>
          <a:p>
            <a:pPr marL="171450" indent="-171450">
              <a:buFontTx/>
              <a:buChar char="-"/>
            </a:pPr>
            <a:r>
              <a:rPr lang="en-US" sz="1600" baseline="0" dirty="0" smtClean="0"/>
              <a:t>HTML – </a:t>
            </a:r>
            <a:r>
              <a:rPr lang="en-US" sz="1600" baseline="0" dirty="0" err="1" smtClean="0"/>
              <a:t>jaký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obsah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na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stránce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má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být</a:t>
            </a:r>
            <a:r>
              <a:rPr lang="en-US" sz="1600" baseline="0" dirty="0" smtClean="0"/>
              <a:t> a </a:t>
            </a:r>
            <a:r>
              <a:rPr lang="en-US" sz="1600" baseline="0" dirty="0" err="1" smtClean="0"/>
              <a:t>jak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má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být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strukturován</a:t>
            </a:r>
            <a:endParaRPr lang="en-US" sz="1600" baseline="0" dirty="0" smtClean="0"/>
          </a:p>
          <a:p>
            <a:pPr marL="171450" indent="-171450">
              <a:buFontTx/>
              <a:buChar char="-"/>
            </a:pPr>
            <a:r>
              <a:rPr lang="en-US" sz="1600" baseline="0" dirty="0" smtClean="0"/>
              <a:t>CSS – </a:t>
            </a:r>
            <a:r>
              <a:rPr lang="en-US" sz="1600" baseline="0" dirty="0" err="1" smtClean="0"/>
              <a:t>Jak</a:t>
            </a:r>
            <a:r>
              <a:rPr lang="en-US" sz="1600" baseline="0" dirty="0" smtClean="0"/>
              <a:t> to </a:t>
            </a:r>
            <a:r>
              <a:rPr lang="en-US" sz="1600" baseline="0" dirty="0" err="1" smtClean="0"/>
              <a:t>bude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celé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vypadat</a:t>
            </a:r>
            <a:endParaRPr lang="en-US" sz="1600" baseline="0" dirty="0" smtClean="0"/>
          </a:p>
          <a:p>
            <a:pPr marL="171450" indent="-171450">
              <a:buFontTx/>
              <a:buChar char="-"/>
            </a:pPr>
            <a:r>
              <a:rPr lang="en-US" sz="1600" baseline="0" dirty="0" err="1" smtClean="0"/>
              <a:t>Vývoj</a:t>
            </a:r>
            <a:r>
              <a:rPr lang="en-US" sz="1600" baseline="0" dirty="0" smtClean="0"/>
              <a:t> CSS =&gt; </a:t>
            </a:r>
            <a:r>
              <a:rPr lang="en-US" sz="1600" baseline="0" dirty="0" err="1" smtClean="0"/>
              <a:t>přidávání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animací</a:t>
            </a:r>
            <a:r>
              <a:rPr lang="en-US" sz="1600" baseline="0" dirty="0" smtClean="0"/>
              <a:t> a </a:t>
            </a:r>
            <a:r>
              <a:rPr lang="en-US" sz="1600" baseline="0" dirty="0" err="1" smtClean="0"/>
              <a:t>různých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efektů</a:t>
            </a:r>
            <a:r>
              <a:rPr lang="en-US" sz="1600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40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Zde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ukázku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nějaké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vlastnosti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které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můžeme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stylovat</a:t>
            </a:r>
            <a:r>
              <a:rPr lang="en-US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Plno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ještě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ukážeme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vysvtělíme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nebo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vám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vysvětlí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koučové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Ale je </a:t>
            </a:r>
            <a:r>
              <a:rPr lang="en-US" baseline="0" dirty="0" err="1" smtClean="0"/>
              <a:t>dobré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zde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zamyslet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že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můžeme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nějaký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blokový</a:t>
            </a:r>
            <a:r>
              <a:rPr lang="en-US" baseline="0" dirty="0" smtClean="0"/>
              <a:t> element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třeba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tabulku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obrázek</a:t>
            </a:r>
            <a:r>
              <a:rPr lang="en-US" baseline="0" dirty="0" smtClean="0"/>
              <a:t>, div,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5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druhy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vlasností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pojí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způsoby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zobrazení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stránce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Každý</a:t>
            </a:r>
            <a:r>
              <a:rPr lang="en-US" baseline="0" dirty="0" smtClean="0"/>
              <a:t> element je </a:t>
            </a:r>
            <a:r>
              <a:rPr lang="en-US" baseline="0" dirty="0" err="1" smtClean="0"/>
              <a:t>buď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řádkový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blokocý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řádkovo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blokový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přičemž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tím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posledním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nebudem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příliš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zabývat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Pokud</a:t>
            </a:r>
            <a:r>
              <a:rPr lang="en-US" baseline="0" dirty="0" smtClean="0"/>
              <a:t> je element </a:t>
            </a:r>
            <a:r>
              <a:rPr lang="en-US" baseline="0" dirty="0" err="1" smtClean="0"/>
              <a:t>blokový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zabírá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defaultně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šírku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prostoru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kde</a:t>
            </a:r>
            <a:r>
              <a:rPr lang="en-US" baseline="0" dirty="0" smtClean="0"/>
              <a:t> je </a:t>
            </a:r>
          </a:p>
          <a:p>
            <a:r>
              <a:rPr lang="en-US" baseline="0" dirty="0" err="1" smtClean="0"/>
              <a:t>Blokový</a:t>
            </a:r>
            <a:r>
              <a:rPr lang="en-US" baseline="0" dirty="0" smtClean="0"/>
              <a:t> element je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říkalka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tabulka</a:t>
            </a:r>
            <a:r>
              <a:rPr lang="en-US" baseline="0" dirty="0" smtClean="0"/>
              <a:t>, div, footer, header, </a:t>
            </a:r>
            <a:r>
              <a:rPr lang="en-US" baseline="0" dirty="0" err="1" smtClean="0"/>
              <a:t>apod</a:t>
            </a:r>
            <a:endParaRPr lang="en-US" baseline="0" dirty="0" smtClean="0"/>
          </a:p>
          <a:p>
            <a:r>
              <a:rPr lang="en-US" baseline="0" dirty="0" err="1" smtClean="0"/>
              <a:t>Řádkový</a:t>
            </a:r>
            <a:r>
              <a:rPr lang="en-US" baseline="0" dirty="0" smtClean="0"/>
              <a:t> element je span, </a:t>
            </a:r>
            <a:r>
              <a:rPr lang="en-US" baseline="0" dirty="0" err="1" smtClean="0"/>
              <a:t>odkaz</a:t>
            </a:r>
            <a:r>
              <a:rPr lang="en-US" baseline="0" dirty="0" smtClean="0"/>
              <a:t> .. Ale </a:t>
            </a:r>
            <a:r>
              <a:rPr lang="en-US" baseline="0" dirty="0" err="1" smtClean="0"/>
              <a:t>může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být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nastaveno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jinak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90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Teď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řekneme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něco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důležitého</a:t>
            </a:r>
            <a:r>
              <a:rPr lang="en-US" baseline="0" dirty="0" smtClean="0"/>
              <a:t>, co </a:t>
            </a:r>
            <a:r>
              <a:rPr lang="en-US" baseline="0" dirty="0" err="1" smtClean="0"/>
              <a:t>možná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vypadá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složitě</a:t>
            </a:r>
            <a:r>
              <a:rPr lang="en-US" baseline="0" dirty="0" smtClean="0"/>
              <a:t>, ale </a:t>
            </a:r>
            <a:r>
              <a:rPr lang="en-US" baseline="0" dirty="0" err="1" smtClean="0"/>
              <a:t>brzo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uvidíte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že</a:t>
            </a:r>
            <a:r>
              <a:rPr lang="en-US" baseline="0" dirty="0" smtClean="0"/>
              <a:t> to je </a:t>
            </a:r>
            <a:r>
              <a:rPr lang="en-US" baseline="0" dirty="0" err="1" smtClean="0"/>
              <a:t>jendoduché</a:t>
            </a:r>
            <a:endParaRPr lang="en-US" baseline="0" dirty="0" smtClean="0"/>
          </a:p>
          <a:p>
            <a:r>
              <a:rPr lang="en-US" baseline="0" dirty="0" err="1" smtClean="0"/>
              <a:t>Každý</a:t>
            </a:r>
            <a:r>
              <a:rPr lang="en-US" baseline="0" dirty="0" smtClean="0"/>
              <a:t> element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takový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prostor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jednak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prostor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vnitřní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tomu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říká</a:t>
            </a:r>
            <a:r>
              <a:rPr lang="en-US" baseline="0" dirty="0" smtClean="0"/>
              <a:t> padding a </a:t>
            </a:r>
            <a:r>
              <a:rPr lang="en-US" baseline="0" dirty="0" err="1" smtClean="0"/>
              <a:t>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prostor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vnější</a:t>
            </a:r>
            <a:r>
              <a:rPr lang="en-US" baseline="0" dirty="0" smtClean="0"/>
              <a:t>, margin, </a:t>
            </a:r>
            <a:r>
              <a:rPr lang="en-US" baseline="0" dirty="0" err="1" smtClean="0"/>
              <a:t>Pokud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element </a:t>
            </a:r>
            <a:r>
              <a:rPr lang="en-US" baseline="0" dirty="0" err="1" smtClean="0"/>
              <a:t>nastavený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rámeček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ten je </a:t>
            </a:r>
            <a:r>
              <a:rPr lang="en-US" baseline="0" dirty="0" err="1" smtClean="0"/>
              <a:t>mezi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těmito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dvěma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prostory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Představme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třeba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tabulku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Její</a:t>
            </a:r>
            <a:r>
              <a:rPr lang="en-US" baseline="0" dirty="0" smtClean="0"/>
              <a:t> margin </a:t>
            </a:r>
            <a:r>
              <a:rPr lang="en-US" baseline="0" dirty="0" err="1" smtClean="0"/>
              <a:t>určí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blízko</a:t>
            </a:r>
            <a:r>
              <a:rPr lang="en-US" baseline="0" dirty="0" smtClean="0"/>
              <a:t> k </a:t>
            </a:r>
            <a:r>
              <a:rPr lang="en-US" baseline="0" dirty="0" err="1" smtClean="0"/>
              <a:t>ní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připláclé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další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elementy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kolik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prostoru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mít</a:t>
            </a:r>
            <a:r>
              <a:rPr lang="en-US" baseline="0" dirty="0" smtClean="0"/>
              <a:t>. Padding </a:t>
            </a:r>
            <a:r>
              <a:rPr lang="en-US" baseline="0" dirty="0" err="1" smtClean="0"/>
              <a:t>naproti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určí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kolik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rpostoru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mít</a:t>
            </a:r>
            <a:r>
              <a:rPr lang="en-US" baseline="0" dirty="0" smtClean="0"/>
              <a:t> text </a:t>
            </a:r>
            <a:r>
              <a:rPr lang="en-US" baseline="0" dirty="0" err="1" smtClean="0"/>
              <a:t>ivnitř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tabulky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7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Příklady</a:t>
            </a:r>
            <a:r>
              <a:rPr lang="en-US" dirty="0" smtClean="0"/>
              <a:t> to </a:t>
            </a:r>
            <a:r>
              <a:rPr lang="en-US" dirty="0" err="1" smtClean="0"/>
              <a:t>vysvětlí</a:t>
            </a:r>
            <a:r>
              <a:rPr lang="en-US" dirty="0" smtClean="0"/>
              <a:t> </a:t>
            </a:r>
            <a:r>
              <a:rPr lang="en-US" dirty="0" err="1" smtClean="0"/>
              <a:t>lépe</a:t>
            </a:r>
            <a:r>
              <a:rPr lang="en-US" dirty="0" smtClean="0"/>
              <a:t>. </a:t>
            </a:r>
            <a:r>
              <a:rPr lang="en-US" dirty="0" err="1" smtClean="0"/>
              <a:t>Nahoře</a:t>
            </a:r>
            <a:r>
              <a:rPr lang="en-US" dirty="0" smtClean="0"/>
              <a:t> je padding = </a:t>
            </a:r>
            <a:r>
              <a:rPr lang="en-US" dirty="0" err="1" smtClean="0"/>
              <a:t>první</a:t>
            </a:r>
            <a:r>
              <a:rPr lang="en-US" dirty="0" smtClean="0"/>
              <a:t> </a:t>
            </a:r>
            <a:r>
              <a:rPr lang="en-US" dirty="0" err="1" smtClean="0"/>
              <a:t>obrázek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nějaké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obsahe</a:t>
            </a:r>
            <a:r>
              <a:rPr lang="en-US" baseline="0" dirty="0" smtClean="0"/>
              <a:t>, - </a:t>
            </a:r>
            <a:r>
              <a:rPr lang="en-US" baseline="0" dirty="0" err="1" smtClean="0"/>
              <a:t>textem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okrajem</a:t>
            </a:r>
            <a:endParaRPr lang="en-US" baseline="0" dirty="0" smtClean="0"/>
          </a:p>
          <a:p>
            <a:r>
              <a:rPr lang="en-US" baseline="0" dirty="0" err="1" smtClean="0"/>
              <a:t>Druhý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příklad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margin – </a:t>
            </a:r>
            <a:r>
              <a:rPr lang="en-US" baseline="0" dirty="0" err="1" smtClean="0"/>
              <a:t>nadpis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prvním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případě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nastavený</a:t>
            </a:r>
            <a:r>
              <a:rPr lang="en-US" baseline="0" dirty="0" smtClean="0"/>
              <a:t> margin a proto je </a:t>
            </a:r>
            <a:r>
              <a:rPr lang="en-US" baseline="0" dirty="0" err="1" smtClean="0"/>
              <a:t>kousek</a:t>
            </a:r>
            <a:r>
              <a:rPr lang="en-US" baseline="0" dirty="0" smtClean="0"/>
              <a:t> pod </a:t>
            </a:r>
            <a:r>
              <a:rPr lang="en-US" baseline="0" dirty="0" err="1" smtClean="0"/>
              <a:t>barevným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pruhem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zvenčí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místo</a:t>
            </a:r>
            <a:endParaRPr lang="en-US" baseline="0" dirty="0" smtClean="0"/>
          </a:p>
          <a:p>
            <a:r>
              <a:rPr lang="en-US" baseline="0" dirty="0" err="1" smtClean="0"/>
              <a:t>Zde</a:t>
            </a:r>
            <a:r>
              <a:rPr lang="en-US" baseline="0" dirty="0" smtClean="0"/>
              <a:t> by padding </a:t>
            </a:r>
            <a:r>
              <a:rPr lang="en-US" baseline="0" dirty="0" err="1" smtClean="0"/>
              <a:t>nedával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smysl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protoře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nemá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žádný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okraj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1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Dnes</a:t>
            </a:r>
            <a:r>
              <a:rPr lang="en-US" dirty="0" smtClean="0"/>
              <a:t> se </a:t>
            </a:r>
            <a:r>
              <a:rPr lang="en-US" dirty="0" err="1" smtClean="0"/>
              <a:t>dá</a:t>
            </a:r>
            <a:r>
              <a:rPr lang="en-US" dirty="0" smtClean="0"/>
              <a:t> s CSS </a:t>
            </a:r>
            <a:r>
              <a:rPr lang="en-US" dirty="0" err="1" smtClean="0"/>
              <a:t>dělat</a:t>
            </a:r>
            <a:r>
              <a:rPr lang="en-US" dirty="0" smtClean="0"/>
              <a:t> </a:t>
            </a:r>
            <a:r>
              <a:rPr lang="en-US" dirty="0" err="1" smtClean="0"/>
              <a:t>divy</a:t>
            </a:r>
            <a:r>
              <a:rPr lang="en-US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Je </a:t>
            </a:r>
            <a:r>
              <a:rPr lang="en-US" dirty="0" err="1" smtClean="0"/>
              <a:t>velice</a:t>
            </a:r>
            <a:r>
              <a:rPr lang="en-US" dirty="0" smtClean="0"/>
              <a:t> </a:t>
            </a:r>
            <a:r>
              <a:rPr lang="en-US" dirty="0" err="1" smtClean="0"/>
              <a:t>moderní</a:t>
            </a:r>
            <a:r>
              <a:rPr lang="en-US" dirty="0" smtClean="0"/>
              <a:t> </a:t>
            </a:r>
            <a:r>
              <a:rPr lang="en-US" dirty="0" err="1" smtClean="0"/>
              <a:t>používat</a:t>
            </a:r>
            <a:r>
              <a:rPr lang="en-US" dirty="0" smtClean="0"/>
              <a:t> parallax scrolling – </a:t>
            </a:r>
            <a:r>
              <a:rPr lang="en-US" dirty="0" err="1" smtClean="0"/>
              <a:t>jedná</a:t>
            </a:r>
            <a:r>
              <a:rPr lang="en-US" dirty="0" smtClean="0"/>
              <a:t> se </a:t>
            </a:r>
            <a:r>
              <a:rPr lang="en-US" dirty="0" err="1" smtClean="0"/>
              <a:t>vlastně</a:t>
            </a:r>
            <a:r>
              <a:rPr lang="en-US" dirty="0" smtClean="0"/>
              <a:t> </a:t>
            </a:r>
            <a:r>
              <a:rPr lang="en-US" dirty="0" err="1" smtClean="0"/>
              <a:t>jen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několikl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druhů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pozadí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které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různě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napozicované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mají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nastavený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pohyb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scrollování</a:t>
            </a:r>
            <a:r>
              <a:rPr lang="en-US" baseline="0" dirty="0" smtClean="0"/>
              <a:t> –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CSS </a:t>
            </a:r>
            <a:r>
              <a:rPr lang="en-US" baseline="0" dirty="0" err="1" smtClean="0"/>
              <a:t>umí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hýbat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dělat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animace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různé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efekty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trnasformovat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8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vypadá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naše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stránka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jakýchkoliv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stylů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45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toto</a:t>
            </a:r>
            <a:r>
              <a:rPr lang="en-US" dirty="0" smtClean="0"/>
              <a:t> je </a:t>
            </a:r>
            <a:r>
              <a:rPr lang="en-US" dirty="0" err="1" smtClean="0"/>
              <a:t>výsledek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dvouslopcový</a:t>
            </a:r>
            <a:r>
              <a:rPr lang="en-US" baseline="0" dirty="0" smtClean="0"/>
              <a:t> layout s </a:t>
            </a:r>
            <a:r>
              <a:rPr lang="en-US" baseline="0" dirty="0" err="1" smtClean="0"/>
              <a:t>hlavičkou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naviačními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prvky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pamatujete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ukázky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hezkých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webu</a:t>
            </a:r>
            <a:r>
              <a:rPr lang="en-US" baseline="0" dirty="0" smtClean="0"/>
              <a:t>_ </a:t>
            </a:r>
            <a:r>
              <a:rPr lang="en-US" baseline="0" dirty="0" err="1" smtClean="0"/>
              <a:t>skoro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všechny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mají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navigační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prvky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hlaviččce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protože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lidé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zvyklí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vědí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kde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mají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hledat</a:t>
            </a:r>
            <a:endParaRPr lang="en-US" baseline="0" dirty="0" smtClean="0"/>
          </a:p>
          <a:p>
            <a:r>
              <a:rPr lang="en-US" baseline="0" dirty="0" err="1" smtClean="0"/>
              <a:t>Dva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sloupoce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jeden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hlavní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obsahem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druhý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vedlější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obrázkem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citátem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76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Přibližně</a:t>
            </a:r>
            <a:r>
              <a:rPr lang="en-US" dirty="0" smtClean="0"/>
              <a:t> </a:t>
            </a:r>
            <a:r>
              <a:rPr lang="en-US" dirty="0" err="1" smtClean="0"/>
              <a:t>tolik</a:t>
            </a:r>
            <a:r>
              <a:rPr lang="en-US" dirty="0" smtClean="0"/>
              <a:t> </a:t>
            </a:r>
            <a:r>
              <a:rPr lang="en-US" dirty="0" err="1" smtClean="0"/>
              <a:t>pravidel</a:t>
            </a:r>
            <a:r>
              <a:rPr lang="en-US" dirty="0" smtClean="0"/>
              <a:t> </a:t>
            </a:r>
            <a:r>
              <a:rPr lang="en-US" dirty="0" err="1" smtClean="0"/>
              <a:t>stylu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bylo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potřeba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ještě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kousíček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více</a:t>
            </a:r>
            <a:r>
              <a:rPr lang="en-US" baseline="0" dirty="0" smtClean="0"/>
              <a:t> ale to se mi tam </a:t>
            </a:r>
            <a:r>
              <a:rPr lang="en-US" baseline="0" dirty="0" err="1" smtClean="0"/>
              <a:t>nevešlo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Nebojte</a:t>
            </a:r>
            <a:r>
              <a:rPr lang="en-US" baseline="0" dirty="0" smtClean="0"/>
              <a:t> se, </a:t>
            </a:r>
            <a:r>
              <a:rPr lang="en-US" baseline="0" dirty="0" err="1" smtClean="0"/>
              <a:t>nemusíte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dělat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samé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koučové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poradí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důležité</a:t>
            </a:r>
            <a:r>
              <a:rPr lang="en-US" baseline="0" dirty="0" smtClean="0"/>
              <a:t> je se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tomto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naučit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udělat</a:t>
            </a:r>
            <a:r>
              <a:rPr lang="en-US" baseline="0" dirty="0" smtClean="0"/>
              <a:t>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7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Takže</a:t>
            </a:r>
            <a:r>
              <a:rPr lang="en-US" dirty="0" smtClean="0"/>
              <a:t> z </a:t>
            </a:r>
            <a:r>
              <a:rPr lang="en-US" dirty="0" err="1" smtClean="0"/>
              <a:t>čeho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náš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layour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vlastně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skládá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Vidíme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hlavičku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celý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podtím</a:t>
            </a:r>
            <a:r>
              <a:rPr lang="en-US" baseline="0" dirty="0" smtClean="0"/>
              <a:t> je section, ten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article a aside a article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zase</a:t>
            </a:r>
            <a:r>
              <a:rPr lang="en-US" baseline="0" dirty="0" smtClean="0"/>
              <a:t> section a </a:t>
            </a:r>
            <a:r>
              <a:rPr lang="en-US" baseline="0" dirty="0" err="1" smtClean="0"/>
              <a:t>hlavičku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Pomocí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HTMl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definovali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sekce</a:t>
            </a:r>
            <a:r>
              <a:rPr lang="en-US" baseline="0" dirty="0" smtClean="0"/>
              <a:t>, ale </a:t>
            </a:r>
            <a:r>
              <a:rPr lang="en-US" baseline="0" dirty="0" err="1" smtClean="0"/>
              <a:t>pomocí</a:t>
            </a:r>
            <a:r>
              <a:rPr lang="en-US" baseline="0" dirty="0" smtClean="0"/>
              <a:t> CSS je </a:t>
            </a:r>
            <a:r>
              <a:rPr lang="en-US" baseline="0" dirty="0" err="1" smtClean="0"/>
              <a:t>rozvrhneme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tsránce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Když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děláme</a:t>
            </a:r>
            <a:r>
              <a:rPr lang="en-US" baseline="0" dirty="0" smtClean="0"/>
              <a:t> layout je </a:t>
            </a:r>
            <a:r>
              <a:rPr lang="en-US" baseline="0" dirty="0" err="1" smtClean="0"/>
              <a:t>dobré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dočasně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nastavit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</a:t>
            </a:r>
            <a:r>
              <a:rPr lang="en-US" baseline="0" dirty="0" smtClean="0"/>
              <a:t> outline </a:t>
            </a:r>
            <a:r>
              <a:rPr lang="en-US" baseline="0" dirty="0" err="1" smtClean="0"/>
              <a:t>abychom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viděli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okraje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39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Abychom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aplikovali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stránku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musíme</a:t>
            </a:r>
            <a:r>
              <a:rPr lang="en-US" baseline="0" dirty="0" smtClean="0"/>
              <a:t> HTML </a:t>
            </a:r>
            <a:r>
              <a:rPr lang="en-US" baseline="0" dirty="0" err="1" smtClean="0"/>
              <a:t>dokumentu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nějak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říct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odkud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naše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načíst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Můžeme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přidat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přímo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konkrétnímu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elementu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jazyka</a:t>
            </a:r>
            <a:r>
              <a:rPr lang="en-US" baseline="0" dirty="0" smtClean="0"/>
              <a:t> HTML = to by </a:t>
            </a:r>
            <a:r>
              <a:rPr lang="en-US" baseline="0" dirty="0" err="1" smtClean="0"/>
              <a:t>ake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nepřehledné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neudržitelné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nemůžeme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nastylovat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prvků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najednou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Nebo </a:t>
            </a:r>
            <a:r>
              <a:rPr lang="en-US" baseline="0" dirty="0" err="1" smtClean="0"/>
              <a:t>můžeme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styly</a:t>
            </a:r>
            <a:r>
              <a:rPr lang="en-US" baseline="0" dirty="0" smtClean="0"/>
              <a:t> do HTML do </a:t>
            </a:r>
            <a:r>
              <a:rPr lang="en-US" baseline="0" dirty="0" err="1" smtClean="0"/>
              <a:t>tagu</a:t>
            </a:r>
            <a:r>
              <a:rPr lang="en-US" baseline="0" dirty="0" smtClean="0"/>
              <a:t> style, ale </a:t>
            </a:r>
            <a:r>
              <a:rPr lang="en-US" baseline="0" dirty="0" err="1" smtClean="0"/>
              <a:t>opět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dnešní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mají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třeba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stovky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řádků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nepřehledné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61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tedy</a:t>
            </a:r>
            <a:r>
              <a:rPr lang="en-US" dirty="0" smtClean="0"/>
              <a:t> </a:t>
            </a:r>
            <a:r>
              <a:rPr lang="en-US" dirty="0" err="1" smtClean="0"/>
              <a:t>udělat</a:t>
            </a:r>
            <a:r>
              <a:rPr lang="en-US" dirty="0" smtClean="0"/>
              <a:t> </a:t>
            </a:r>
            <a:r>
              <a:rPr lang="en-US" dirty="0" err="1" smtClean="0"/>
              <a:t>aby</a:t>
            </a:r>
            <a:r>
              <a:rPr lang="en-US" dirty="0" smtClean="0"/>
              <a:t> aside a article </a:t>
            </a:r>
            <a:r>
              <a:rPr lang="en-US" dirty="0" err="1" smtClean="0"/>
              <a:t>byly</a:t>
            </a:r>
            <a:r>
              <a:rPr lang="en-US" dirty="0" smtClean="0"/>
              <a:t> </a:t>
            </a:r>
            <a:r>
              <a:rPr lang="en-US" dirty="0" err="1" smtClean="0"/>
              <a:t>vedle</a:t>
            </a:r>
            <a:r>
              <a:rPr lang="en-US" dirty="0" smtClean="0"/>
              <a:t> </a:t>
            </a:r>
            <a:r>
              <a:rPr lang="en-US" dirty="0" err="1" smtClean="0"/>
              <a:t>sebe</a:t>
            </a:r>
            <a:r>
              <a:rPr lang="en-US" dirty="0" smtClean="0"/>
              <a:t>?</a:t>
            </a:r>
            <a:r>
              <a:rPr lang="en-US" baseline="0" dirty="0" smtClean="0"/>
              <a:t> Na to </a:t>
            </a:r>
            <a:r>
              <a:rPr lang="en-US" baseline="0" dirty="0" err="1" smtClean="0"/>
              <a:t>lsouží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vlastbost</a:t>
            </a:r>
            <a:r>
              <a:rPr lang="en-US" baseline="0" dirty="0" smtClean="0"/>
              <a:t> float. </a:t>
            </a:r>
            <a:r>
              <a:rPr lang="en-US" baseline="0" dirty="0" err="1" smtClean="0"/>
              <a:t>Koučové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blíže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vysvětlí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Každému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nastavíme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šířku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jinak</a:t>
            </a:r>
            <a:r>
              <a:rPr lang="en-US" baseline="0" dirty="0" smtClean="0"/>
              <a:t> by to </a:t>
            </a:r>
            <a:r>
              <a:rPr lang="en-US" baseline="0" dirty="0" err="1" smtClean="0"/>
              <a:t>nešlo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zde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děláme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pomocí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procent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vztahuje</a:t>
            </a:r>
            <a:r>
              <a:rPr lang="en-US" baseline="0" dirty="0" smtClean="0"/>
              <a:t> se to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rodičkovský</a:t>
            </a:r>
            <a:r>
              <a:rPr lang="en-US" baseline="0" dirty="0" smtClean="0"/>
              <a:t> element. </a:t>
            </a:r>
          </a:p>
          <a:p>
            <a:r>
              <a:rPr lang="en-US" baseline="0" dirty="0" err="1" smtClean="0"/>
              <a:t>Jeden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floatuje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doprava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druhý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doleva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kdybychom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chtěli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prohodit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jejich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požadí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prohodíme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slova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Pozor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důležitá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věc</a:t>
            </a:r>
            <a:r>
              <a:rPr lang="en-US" baseline="0" dirty="0" smtClean="0"/>
              <a:t> – overflow hidden</a:t>
            </a:r>
          </a:p>
          <a:p>
            <a:r>
              <a:rPr lang="en-US" baseline="0" dirty="0" err="1" smtClean="0"/>
              <a:t>Patička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tsránce</a:t>
            </a:r>
            <a:r>
              <a:rPr lang="en-US" baseline="0" dirty="0" smtClean="0"/>
              <a:t> dole je </a:t>
            </a:r>
            <a:r>
              <a:rPr lang="en-US" baseline="0" dirty="0" err="1" smtClean="0"/>
              <a:t>dělaná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pomocí</a:t>
            </a:r>
            <a:r>
              <a:rPr lang="en-US" baseline="0" dirty="0" smtClean="0"/>
              <a:t> position fixed – to </a:t>
            </a:r>
            <a:r>
              <a:rPr lang="en-US" baseline="0" dirty="0" err="1" smtClean="0"/>
              <a:t>znamená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že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elemtnu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přikovaná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pixelu</a:t>
            </a:r>
            <a:r>
              <a:rPr lang="en-US" baseline="0" dirty="0" smtClean="0"/>
              <a:t> od </a:t>
            </a:r>
            <a:r>
              <a:rPr lang="en-US" baseline="0" dirty="0" err="1" smtClean="0"/>
              <a:t>spodku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stranky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ani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nehne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89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Zde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vysvetlime</a:t>
            </a:r>
            <a:r>
              <a:rPr lang="en-US" dirty="0" smtClean="0"/>
              <a:t> overflow – </a:t>
            </a:r>
            <a:r>
              <a:rPr lang="en-US" dirty="0" err="1" smtClean="0"/>
              <a:t>kdyz</a:t>
            </a:r>
            <a:r>
              <a:rPr lang="en-US" dirty="0" smtClean="0"/>
              <a:t> </a:t>
            </a:r>
            <a:r>
              <a:rPr lang="en-US" dirty="0" err="1" smtClean="0"/>
              <a:t>mame</a:t>
            </a:r>
            <a:r>
              <a:rPr lang="en-US" dirty="0" smtClean="0"/>
              <a:t> element</a:t>
            </a:r>
            <a:r>
              <a:rPr lang="en-US" baseline="0" dirty="0" smtClean="0"/>
              <a:t> co v </a:t>
            </a:r>
            <a:r>
              <a:rPr lang="en-US" baseline="0" dirty="0" err="1" smtClean="0"/>
              <a:t>sobe</a:t>
            </a:r>
            <a:r>
              <a:rPr lang="en-US" baseline="0" dirty="0" smtClean="0"/>
              <a:t> ma </a:t>
            </a:r>
            <a:r>
              <a:rPr lang="en-US" baseline="0" dirty="0" err="1" smtClean="0"/>
              <a:t>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floatujici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prvky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defaultne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zmrksne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% </a:t>
            </a:r>
            <a:r>
              <a:rPr lang="en-US" baseline="0" dirty="0" err="1" smtClean="0"/>
              <a:t>px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Kdyz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ho </a:t>
            </a:r>
            <a:r>
              <a:rPr lang="en-US" baseline="0" dirty="0" err="1" smtClean="0"/>
              <a:t>zvyraznime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vidime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neni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idelani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Zde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nedela</a:t>
            </a:r>
            <a:r>
              <a:rPr lang="en-US" baseline="0" dirty="0" smtClean="0"/>
              <a:t> problem ale </a:t>
            </a:r>
            <a:r>
              <a:rPr lang="en-US" baseline="0" dirty="0" err="1" smtClean="0"/>
              <a:t>predstvate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bychom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dany</a:t>
            </a:r>
            <a:r>
              <a:rPr lang="en-US" baseline="0" dirty="0" smtClean="0"/>
              <a:t> element </a:t>
            </a:r>
            <a:r>
              <a:rPr lang="en-US" baseline="0" dirty="0" err="1" smtClean="0"/>
              <a:t>nastylovat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barvou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pozadi</a:t>
            </a:r>
            <a:r>
              <a:rPr lang="en-US" baseline="0" dirty="0" smtClean="0"/>
              <a:t> = a </a:t>
            </a:r>
            <a:r>
              <a:rPr lang="en-US" baseline="0" dirty="0" err="1" smtClean="0"/>
              <a:t>chteli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pozadi</a:t>
            </a:r>
            <a:r>
              <a:rPr lang="en-US" baseline="0" dirty="0" smtClean="0"/>
              <a:t> pod </a:t>
            </a:r>
            <a:r>
              <a:rPr lang="en-US" baseline="0" dirty="0" err="1" smtClean="0"/>
              <a:t>celym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obsahem</a:t>
            </a:r>
            <a:r>
              <a:rPr lang="en-US" baseline="0" dirty="0" smtClean="0"/>
              <a:t> section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6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Nejlepší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cesta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kterou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budeme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učit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, je </a:t>
            </a:r>
            <a:r>
              <a:rPr lang="en-US" baseline="0" dirty="0" err="1" smtClean="0"/>
              <a:t>napsat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tsyly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vlatsního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souboru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koncovkou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a v HTML </a:t>
            </a:r>
            <a:r>
              <a:rPr lang="en-US" baseline="0" dirty="0" err="1" smtClean="0"/>
              <a:t>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přidat</a:t>
            </a:r>
            <a:r>
              <a:rPr lang="en-US" baseline="0" dirty="0" smtClean="0"/>
              <a:t>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Každé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pravidlo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styluy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skládá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několika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částí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selektor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řekne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aplikovat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vlastnost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řekne</a:t>
            </a:r>
            <a:r>
              <a:rPr lang="en-US" baseline="0" dirty="0" smtClean="0"/>
              <a:t> co se </a:t>
            </a:r>
            <a:r>
              <a:rPr lang="en-US" baseline="0" dirty="0" err="1" smtClean="0"/>
              <a:t>bude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stylovat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hodnota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Tady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tom </a:t>
            </a:r>
            <a:r>
              <a:rPr lang="en-US" baseline="0" dirty="0" err="1" smtClean="0"/>
              <a:t>příkladu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vidíme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stylování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všech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nadpis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jeho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barvu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pozadí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nastavíme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žlutou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Pokud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bychom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chteli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přidat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vlatsností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můžeme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učinit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další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řádek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všechno</a:t>
            </a:r>
            <a:r>
              <a:rPr lang="en-US" baseline="0" dirty="0" smtClean="0"/>
              <a:t> co je </a:t>
            </a:r>
            <a:r>
              <a:rPr lang="en-US" baseline="0" dirty="0" err="1" smtClean="0"/>
              <a:t>mezi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slož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Závorkami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počítá</a:t>
            </a:r>
            <a:r>
              <a:rPr lang="en-US" baseline="0" dirty="0" smtClean="0"/>
              <a:t> pro h1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42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Selektor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vybere</a:t>
            </a:r>
            <a:r>
              <a:rPr lang="en-US" baseline="0" dirty="0" smtClean="0"/>
              <a:t> element – </a:t>
            </a:r>
            <a:r>
              <a:rPr lang="en-US" baseline="0" dirty="0" err="1" smtClean="0"/>
              <a:t>všechny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kterých</a:t>
            </a:r>
            <a:r>
              <a:rPr lang="en-US" baseline="0" dirty="0" smtClean="0"/>
              <a:t> se to </a:t>
            </a:r>
            <a:r>
              <a:rPr lang="en-US" baseline="0" dirty="0" err="1" smtClean="0"/>
              <a:t>týká</a:t>
            </a:r>
            <a:r>
              <a:rPr lang="en-US" baseline="0" dirty="0" smtClean="0"/>
              <a:t>. V CSS </a:t>
            </a:r>
            <a:r>
              <a:rPr lang="en-US" baseline="0" dirty="0" err="1" smtClean="0"/>
              <a:t>souboru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použijeme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stejné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používá</a:t>
            </a:r>
            <a:r>
              <a:rPr lang="en-US" baseline="0" dirty="0" smtClean="0"/>
              <a:t> v HTML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39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Nejjednodušší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selektor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V HTML ale </a:t>
            </a:r>
            <a:r>
              <a:rPr lang="en-US" dirty="0" err="1" smtClean="0"/>
              <a:t>můžeme</a:t>
            </a:r>
            <a:r>
              <a:rPr lang="en-US" dirty="0" smtClean="0"/>
              <a:t> </a:t>
            </a:r>
            <a:r>
              <a:rPr lang="en-US" dirty="0" err="1" smtClean="0"/>
              <a:t>konkrétním</a:t>
            </a:r>
            <a:r>
              <a:rPr lang="en-US" dirty="0" smtClean="0"/>
              <a:t> </a:t>
            </a:r>
            <a:r>
              <a:rPr lang="en-US" dirty="0" err="1" smtClean="0"/>
              <a:t>prvkům</a:t>
            </a:r>
            <a:r>
              <a:rPr lang="en-US" dirty="0" smtClean="0"/>
              <a:t> </a:t>
            </a:r>
            <a:r>
              <a:rPr lang="en-US" dirty="0" err="1" smtClean="0"/>
              <a:t>přidat</a:t>
            </a:r>
            <a:r>
              <a:rPr lang="en-US" dirty="0" smtClean="0"/>
              <a:t> class </a:t>
            </a:r>
            <a:r>
              <a:rPr lang="en-US" dirty="0" err="1" smtClean="0"/>
              <a:t>nebo</a:t>
            </a:r>
            <a:r>
              <a:rPr lang="en-US" dirty="0" smtClean="0"/>
              <a:t> id </a:t>
            </a:r>
            <a:r>
              <a:rPr lang="en-US" dirty="0" err="1" smtClean="0"/>
              <a:t>abychom</a:t>
            </a:r>
            <a:r>
              <a:rPr lang="en-US" dirty="0" smtClean="0"/>
              <a:t> </a:t>
            </a:r>
            <a:r>
              <a:rPr lang="en-US" dirty="0" err="1" smtClean="0"/>
              <a:t>označili</a:t>
            </a:r>
            <a:r>
              <a:rPr lang="en-US" dirty="0" smtClean="0"/>
              <a:t> </a:t>
            </a:r>
            <a:r>
              <a:rPr lang="en-US" dirty="0" err="1" smtClean="0"/>
              <a:t>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</a:t>
            </a:r>
            <a:r>
              <a:rPr lang="en-US" baseline="0" dirty="0" smtClean="0"/>
              <a:t>, co </a:t>
            </a:r>
            <a:r>
              <a:rPr lang="en-US" baseline="0" dirty="0" err="1" smtClean="0"/>
              <a:t>chceme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stylovat</a:t>
            </a:r>
            <a:r>
              <a:rPr lang="en-US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- </a:t>
            </a:r>
            <a:r>
              <a:rPr lang="en-US" baseline="0" dirty="0" err="1" smtClean="0"/>
              <a:t>Používáme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pokud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nechceme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všechny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damého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typu</a:t>
            </a:r>
            <a:r>
              <a:rPr lang="en-US" baseline="0" dirty="0" smtClean="0"/>
              <a:t> ale </a:t>
            </a:r>
            <a:r>
              <a:rPr lang="en-US" baseline="0" dirty="0" err="1" smtClean="0"/>
              <a:t>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nějaké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2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Dále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můžeme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vybírat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kontextu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jakém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jsou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pokud</a:t>
            </a:r>
            <a:r>
              <a:rPr lang="en-US" baseline="0" dirty="0" smtClean="0"/>
              <a:t> v HTML se </a:t>
            </a:r>
            <a:r>
              <a:rPr lang="en-US" baseline="0" dirty="0" err="1" smtClean="0"/>
              <a:t>nachází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něco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uvnitř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nečeho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například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odstavec</a:t>
            </a:r>
            <a:r>
              <a:rPr lang="en-US" baseline="0" dirty="0" smtClean="0"/>
              <a:t> P a v </a:t>
            </a:r>
            <a:r>
              <a:rPr lang="en-US" baseline="0" dirty="0" err="1" smtClean="0"/>
              <a:t>něm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odkazy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můžeme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chytit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pomocí</a:t>
            </a:r>
            <a:r>
              <a:rPr lang="en-US" baseline="0" dirty="0" smtClean="0"/>
              <a:t> p a, </a:t>
            </a:r>
            <a:r>
              <a:rPr lang="en-US" baseline="0" dirty="0" err="1" smtClean="0"/>
              <a:t>tím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nebudeme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všechny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odkazy</a:t>
            </a:r>
            <a:r>
              <a:rPr lang="en-US" baseline="0" dirty="0" smtClean="0"/>
              <a:t> ale </a:t>
            </a:r>
            <a:r>
              <a:rPr lang="en-US" baseline="0" dirty="0" err="1" smtClean="0"/>
              <a:t>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</a:t>
            </a:r>
            <a:r>
              <a:rPr lang="en-US" baseline="0" dirty="0" smtClean="0"/>
              <a:t> co </a:t>
            </a:r>
            <a:r>
              <a:rPr lang="en-US" baseline="0" dirty="0" err="1" smtClean="0"/>
              <a:t>jsou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uvnitř</a:t>
            </a:r>
            <a:r>
              <a:rPr lang="en-US" baseline="0" dirty="0" smtClean="0"/>
              <a:t> p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Pseudoclass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trochu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zvláštní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případ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vybíráme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prvek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stavu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jakém</a:t>
            </a:r>
            <a:r>
              <a:rPr lang="en-US" baseline="0" dirty="0" smtClean="0"/>
              <a:t> je. My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ukážeme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jen</a:t>
            </a:r>
            <a:r>
              <a:rPr lang="en-US" baseline="0" dirty="0" smtClean="0"/>
              <a:t> hover </a:t>
            </a:r>
            <a:r>
              <a:rPr lang="en-US" baseline="0" dirty="0" err="1" smtClean="0"/>
              <a:t>stav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který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říká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že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chceme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stylovat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prvek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chvííli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kdy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přes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něj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přejede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myší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77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Nahoře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vidíme</a:t>
            </a:r>
            <a:r>
              <a:rPr lang="en-US" baseline="0" dirty="0" smtClean="0"/>
              <a:t> HTML, je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patička</a:t>
            </a:r>
            <a:r>
              <a:rPr lang="en-US" baseline="0" dirty="0" smtClean="0"/>
              <a:t> a v </a:t>
            </a:r>
            <a:r>
              <a:rPr lang="en-US" baseline="0" dirty="0" err="1" smtClean="0"/>
              <a:t>ní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odstavec</a:t>
            </a:r>
            <a:r>
              <a:rPr lang="en-US" baseline="0" dirty="0" smtClean="0"/>
              <a:t> a ten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ID </a:t>
            </a:r>
            <a:r>
              <a:rPr lang="en-US" baseline="0" dirty="0" err="1" smtClean="0"/>
              <a:t>tak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třídu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Existuje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vícero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způsobů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odstavec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vybrat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Pomocí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rodiče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všechny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odstavce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které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jsou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uvnitř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patičky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Pomocí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elementu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Pomocí</a:t>
            </a:r>
            <a:r>
              <a:rPr lang="en-US" baseline="0" dirty="0" smtClean="0"/>
              <a:t> ID – </a:t>
            </a:r>
            <a:r>
              <a:rPr lang="en-US" baseline="0" dirty="0" err="1" smtClean="0"/>
              <a:t>všechny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odtsavce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které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mají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toto</a:t>
            </a:r>
            <a:r>
              <a:rPr lang="en-US" baseline="0" dirty="0" smtClean="0"/>
              <a:t> id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Pomocí</a:t>
            </a:r>
            <a:r>
              <a:rPr lang="en-US" baseline="0" dirty="0" smtClean="0"/>
              <a:t> class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 </a:t>
            </a:r>
            <a:r>
              <a:rPr lang="en-US" baseline="0" dirty="0" err="1" smtClean="0"/>
              <a:t>vyhraje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nehraje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pořadí</a:t>
            </a:r>
            <a:r>
              <a:rPr lang="en-US" baseline="0" dirty="0" smtClean="0"/>
              <a:t> ale </a:t>
            </a:r>
            <a:r>
              <a:rPr lang="en-US" baseline="0" dirty="0" err="1" smtClean="0"/>
              <a:t>důležitost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jednotlivých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druhů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výberů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23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Říká</a:t>
            </a:r>
            <a:r>
              <a:rPr lang="en-US" dirty="0" smtClean="0"/>
              <a:t> se </a:t>
            </a:r>
            <a:r>
              <a:rPr lang="en-US" dirty="0" err="1" smtClean="0"/>
              <a:t>tomu</a:t>
            </a:r>
            <a:r>
              <a:rPr lang="en-US" dirty="0" smtClean="0"/>
              <a:t> CSS specificity 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Nejvyšší</a:t>
            </a:r>
            <a:r>
              <a:rPr lang="en-US" dirty="0" smtClean="0"/>
              <a:t> </a:t>
            </a:r>
            <a:r>
              <a:rPr lang="en-US" dirty="0" err="1" smtClean="0"/>
              <a:t>váhu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inline </a:t>
            </a:r>
            <a:r>
              <a:rPr lang="en-US" baseline="0" dirty="0" err="1" smtClean="0"/>
              <a:t>styl</a:t>
            </a:r>
            <a:r>
              <a:rPr lang="en-US" baseline="0" dirty="0" smtClean="0"/>
              <a:t>, to je ten </a:t>
            </a:r>
            <a:r>
              <a:rPr lang="en-US" baseline="0" dirty="0" err="1" smtClean="0"/>
              <a:t>jak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ukazovali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začátku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kdy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napíšeme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stul</a:t>
            </a:r>
            <a:r>
              <a:rPr lang="en-US" baseline="0" dirty="0" smtClean="0"/>
              <a:t> v HTML </a:t>
            </a:r>
            <a:r>
              <a:rPr lang="en-US" baseline="0" dirty="0" err="1" smtClean="0"/>
              <a:t>přímo</a:t>
            </a:r>
            <a:r>
              <a:rPr lang="en-US" baseline="0" dirty="0" smtClean="0"/>
              <a:t> k </a:t>
            </a:r>
            <a:r>
              <a:rPr lang="en-US" baseline="0" dirty="0" err="1" smtClean="0"/>
              <a:t>elementu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Pak je ID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Class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Výběr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nejnižší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váhu</a:t>
            </a:r>
            <a:r>
              <a:rPr lang="en-US" baseline="0" dirty="0" smtClean="0"/>
              <a:t> proto se </a:t>
            </a:r>
            <a:r>
              <a:rPr lang="en-US" baseline="0" dirty="0" err="1" smtClean="0"/>
              <a:t>lehko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přepíše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jiným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stylem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Pokud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bychom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měli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konflikt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dvěmi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styly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stejné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úrovně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vyhraje</a:t>
            </a:r>
            <a:r>
              <a:rPr lang="en-US" baseline="0" dirty="0" smtClean="0"/>
              <a:t> ten v </a:t>
            </a:r>
            <a:r>
              <a:rPr lang="en-US" baseline="0" dirty="0" err="1" smtClean="0"/>
              <a:t>soubou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napsaný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poslední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8B5A90-0684-3C42-972B-249A18B5C7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94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lne uvodni sni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/>
          <p:cNvSpPr>
            <a:spLocks noGrp="1"/>
          </p:cNvSpPr>
          <p:nvPr>
            <p:ph type="ctrTitle"/>
          </p:nvPr>
        </p:nvSpPr>
        <p:spPr>
          <a:xfrm>
            <a:off x="400000" y="3975199"/>
            <a:ext cx="7772400" cy="89396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82048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-zaverecny sníme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00000" y="3975199"/>
            <a:ext cx="7772400" cy="89396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9683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8218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áhlaví část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>
            <a:spLocks noGrp="1"/>
          </p:cNvSpPr>
          <p:nvPr>
            <p:ph type="ctrTitle"/>
          </p:nvPr>
        </p:nvSpPr>
        <p:spPr>
          <a:xfrm>
            <a:off x="400000" y="3975199"/>
            <a:ext cx="7772400" cy="89396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3535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420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g uprost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/>
          <p:cNvSpPr txBox="1">
            <a:spLocks/>
          </p:cNvSpPr>
          <p:nvPr userDrawn="1"/>
        </p:nvSpPr>
        <p:spPr>
          <a:xfrm>
            <a:off x="457200" y="38610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B82C7F"/>
                </a:solidFill>
                <a:latin typeface="Cocon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cs-CZ" dirty="0" smtClean="0">
                <a:solidFill>
                  <a:schemeClr val="bg1"/>
                </a:solidFill>
              </a:rPr>
              <a:t>Kliknutím lze upravit styl.</a:t>
            </a:r>
            <a:endParaRPr lang="cs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75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g uprostr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/>
          <p:cNvSpPr txBox="1">
            <a:spLocks/>
          </p:cNvSpPr>
          <p:nvPr userDrawn="1"/>
        </p:nvSpPr>
        <p:spPr>
          <a:xfrm>
            <a:off x="457200" y="38610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B82C7F"/>
                </a:solidFill>
                <a:latin typeface="Cocon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cs-CZ" dirty="0" smtClean="0"/>
              <a:t>Kliknutím lze upravit styl.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4728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g zarovnanej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1"/>
          <p:cNvSpPr>
            <a:spLocks noGrp="1"/>
          </p:cNvSpPr>
          <p:nvPr>
            <p:ph type="ctrTitle"/>
          </p:nvPr>
        </p:nvSpPr>
        <p:spPr>
          <a:xfrm>
            <a:off x="400000" y="3975199"/>
            <a:ext cx="7772400" cy="89396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795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93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 smtClean="0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 smtClean="0"/>
              <a:t>Kliknutím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50E5-DCCA-4247-B843-610DFA645C7A}" type="datetimeFigureOut">
              <a:rPr lang="cs-CZ" smtClean="0"/>
              <a:t>03/10/14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1A341-DA1D-4E31-87C8-EBCEA89FC3E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326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61" r:id="rId7"/>
    <p:sldLayoutId id="2147483657" r:id="rId8"/>
    <p:sldLayoutId id="2147483655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Cocon" panose="02000000000000000000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omenia Sans" pitchFamily="50" charset="-18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menia Sans" pitchFamily="50" charset="-18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menia Sans" pitchFamily="50" charset="-18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menia Sans" pitchFamily="50" charset="-18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menia Sans" pitchFamily="50" charset="-18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xboxgiftcard.net/en/" TargetMode="External"/><Relationship Id="rId4" Type="http://schemas.openxmlformats.org/officeDocument/2006/relationships/hyperlink" Target="http://www.storstad.de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Úvod</a:t>
            </a:r>
            <a:r>
              <a:rPr lang="en-US" dirty="0" smtClean="0"/>
              <a:t> do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7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A7006C"/>
                </a:solidFill>
              </a:rPr>
              <a:t>Druhy</a:t>
            </a:r>
            <a:r>
              <a:rPr lang="en-US" dirty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selektorů</a:t>
            </a:r>
            <a:r>
              <a:rPr lang="en-US" dirty="0" smtClean="0">
                <a:solidFill>
                  <a:srgbClr val="A7006C"/>
                </a:solidFill>
              </a:rPr>
              <a:t> II.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Podle</a:t>
            </a:r>
            <a:r>
              <a:rPr lang="en-US" dirty="0" smtClean="0"/>
              <a:t> </a:t>
            </a:r>
            <a:r>
              <a:rPr lang="en-US" dirty="0" err="1" smtClean="0"/>
              <a:t>rodiče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rgbClr val="A7006C"/>
                </a:solidFill>
                <a:latin typeface="Monaco"/>
                <a:cs typeface="Monaco"/>
              </a:rPr>
              <a:t>p a </a:t>
            </a:r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– </a:t>
            </a:r>
            <a:r>
              <a:rPr lang="en-US" sz="1800" dirty="0" err="1">
                <a:solidFill>
                  <a:srgbClr val="000000"/>
                </a:solidFill>
                <a:latin typeface="Monaco"/>
                <a:cs typeface="Monaco"/>
              </a:rPr>
              <a:t>všechny</a:t>
            </a:r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odkazy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uvnitř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odstavce</a:t>
            </a:r>
            <a:endParaRPr lang="en-US" sz="1800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rgbClr val="A7006C"/>
                </a:solidFill>
                <a:latin typeface="Monaco"/>
                <a:cs typeface="Monaco"/>
              </a:rPr>
              <a:t>u</a:t>
            </a:r>
            <a:r>
              <a:rPr lang="en-US" dirty="0" err="1" smtClean="0">
                <a:solidFill>
                  <a:srgbClr val="A7006C"/>
                </a:solidFill>
                <a:latin typeface="Monaco"/>
                <a:cs typeface="Monaco"/>
              </a:rPr>
              <a:t>l</a:t>
            </a:r>
            <a:r>
              <a:rPr lang="en-US" dirty="0" smtClean="0">
                <a:solidFill>
                  <a:srgbClr val="A7006C"/>
                </a:solidFill>
                <a:latin typeface="Monaco"/>
                <a:cs typeface="Monaco"/>
              </a:rPr>
              <a:t> li 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– </a:t>
            </a:r>
            <a:r>
              <a:rPr lang="en-US" sz="1800" dirty="0" err="1">
                <a:solidFill>
                  <a:srgbClr val="000000"/>
                </a:solidFill>
                <a:latin typeface="Monaco"/>
                <a:cs typeface="Monaco"/>
              </a:rPr>
              <a:t>všechny</a:t>
            </a:r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li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uvnitř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nesetřízeného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seznamu</a:t>
            </a:r>
            <a:endParaRPr lang="en-US" sz="1800" dirty="0">
              <a:solidFill>
                <a:srgbClr val="000000"/>
              </a:solidFill>
              <a:latin typeface="Monaco"/>
              <a:cs typeface="Monaco"/>
            </a:endParaRPr>
          </a:p>
          <a:p>
            <a:pPr marL="457200" lvl="1" indent="0">
              <a:buNone/>
            </a:pPr>
            <a:r>
              <a:rPr lang="en-US" dirty="0" err="1" smtClean="0">
                <a:solidFill>
                  <a:srgbClr val="A7006C"/>
                </a:solidFill>
                <a:latin typeface="Monaco"/>
                <a:cs typeface="Monaco"/>
              </a:rPr>
              <a:t>div.title</a:t>
            </a:r>
            <a:r>
              <a:rPr lang="en-US" dirty="0" smtClean="0">
                <a:solidFill>
                  <a:srgbClr val="A7006C"/>
                </a:solidFill>
                <a:latin typeface="Monaco"/>
                <a:cs typeface="Monaco"/>
              </a:rPr>
              <a:t> h1 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–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všechny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nadpisy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první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úrovně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uvnitř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divu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se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třídou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title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bg1">
                  <a:lumMod val="65000"/>
                </a:schemeClr>
              </a:solidFill>
              <a:latin typeface="Monaco"/>
              <a:cs typeface="Monaco"/>
            </a:endParaRPr>
          </a:p>
          <a:p>
            <a:r>
              <a:rPr lang="en-US" dirty="0" err="1" smtClean="0"/>
              <a:t>Podle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seudoclass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r>
              <a:rPr lang="en-US" dirty="0" err="1" smtClean="0">
                <a:solidFill>
                  <a:srgbClr val="A7006C"/>
                </a:solidFill>
              </a:rPr>
              <a:t>a:hover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–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vybere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odkazy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a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nastyluje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je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ve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chvíli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kdy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se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přes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ně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přejede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Monaco"/>
                <a:cs typeface="Monaco"/>
              </a:rPr>
              <a:t>myší</a:t>
            </a:r>
            <a:endParaRPr lang="en-US" sz="1800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pPr marL="457200" lvl="1" indent="0">
              <a:buNone/>
            </a:pPr>
            <a:endParaRPr lang="en-US" sz="1800" dirty="0">
              <a:solidFill>
                <a:srgbClr val="A7006C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A7006C"/>
              </a:solidFill>
              <a:latin typeface="Monaco"/>
              <a:cs typeface="Monaco"/>
            </a:endParaRPr>
          </a:p>
        </p:txBody>
      </p:sp>
      <p:pic>
        <p:nvPicPr>
          <p:cNvPr id="6" name="Picture 5" descr="ho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91" y="5606544"/>
            <a:ext cx="3725333" cy="103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Ukázka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a</a:t>
            </a:r>
            <a:r>
              <a:rPr lang="en-US" sz="2000" b="1" dirty="0" smtClean="0">
                <a:solidFill>
                  <a:srgbClr val="2B9896"/>
                </a:solidFill>
                <a:latin typeface="Monaco"/>
                <a:cs typeface="Monaco"/>
              </a:rPr>
              <a:t>,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err="1" smtClean="0">
                <a:latin typeface="Monaco"/>
                <a:cs typeface="Monaco"/>
              </a:rPr>
              <a:t>a:hover</a:t>
            </a:r>
            <a:r>
              <a:rPr lang="en-US" sz="2000" dirty="0" smtClean="0">
                <a:latin typeface="Monaco"/>
                <a:cs typeface="Monaco"/>
              </a:rPr>
              <a:t> {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  text-decoration: none;</a:t>
            </a:r>
          </a:p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color: black;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Monaco"/>
                <a:cs typeface="Monaco"/>
              </a:rPr>
              <a:t>a:hover</a:t>
            </a:r>
            <a:r>
              <a:rPr lang="en-US" sz="2000" dirty="0" smtClean="0">
                <a:latin typeface="Monaco"/>
                <a:cs typeface="Monaco"/>
              </a:rPr>
              <a:t> {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  background-color: purple;</a:t>
            </a:r>
          </a:p>
          <a:p>
            <a:pPr marL="0" indent="0">
              <a:buNone/>
            </a:pP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color: white;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  padding: 5px</a:t>
            </a:r>
          </a:p>
          <a:p>
            <a:pPr marL="0" indent="0">
              <a:buNone/>
            </a:pPr>
            <a:r>
              <a:rPr lang="en-US" sz="2000" dirty="0" smtClean="0">
                <a:latin typeface="Monaco"/>
                <a:cs typeface="Monaco"/>
              </a:rPr>
              <a:t>}</a:t>
            </a:r>
            <a:endParaRPr lang="en-US" sz="2000" dirty="0">
              <a:latin typeface="Monaco"/>
              <a:cs typeface="Monaco"/>
            </a:endParaRPr>
          </a:p>
        </p:txBody>
      </p:sp>
      <p:pic>
        <p:nvPicPr>
          <p:cNvPr id="4" name="Picture 3" descr="odkaz-sty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33" y="5484813"/>
            <a:ext cx="5795433" cy="1039678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4631267" y="3683000"/>
            <a:ext cx="1193800" cy="169333"/>
          </a:xfrm>
          <a:prstGeom prst="leftArrow">
            <a:avLst/>
          </a:prstGeom>
          <a:solidFill>
            <a:srgbClr val="2B98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74732" y="1703457"/>
            <a:ext cx="3310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Vybere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jak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odkazy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,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tak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odkazy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ve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stavu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hover</a:t>
            </a:r>
          </a:p>
        </p:txBody>
      </p:sp>
      <p:sp>
        <p:nvSpPr>
          <p:cNvPr id="7" name="Left Arrow 6"/>
          <p:cNvSpPr/>
          <p:nvPr/>
        </p:nvSpPr>
        <p:spPr>
          <a:xfrm>
            <a:off x="4631267" y="1879600"/>
            <a:ext cx="1193800" cy="169333"/>
          </a:xfrm>
          <a:prstGeom prst="leftArrow">
            <a:avLst/>
          </a:prstGeom>
          <a:solidFill>
            <a:srgbClr val="2B98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27132" y="3329057"/>
            <a:ext cx="3310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Vybere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už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jen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odkazy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ve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stavu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hover a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přidá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další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styly</a:t>
            </a:r>
            <a:r>
              <a:rPr lang="en-US" sz="2000" dirty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či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přepíše</a:t>
            </a:r>
            <a:r>
              <a:rPr lang="en-US" sz="2000" dirty="0" smtClean="0">
                <a:solidFill>
                  <a:srgbClr val="2B9896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2B9896"/>
                </a:solidFill>
                <a:latin typeface="Cocon" panose="02000000000000000000" pitchFamily="2" charset="0"/>
              </a:rPr>
              <a:t>stávající</a:t>
            </a:r>
            <a:endParaRPr lang="en-US" sz="2000" dirty="0" smtClean="0">
              <a:solidFill>
                <a:srgbClr val="2B9896"/>
              </a:solidFill>
              <a:latin typeface="Coc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47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Hádanka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1695" y="1207353"/>
            <a:ext cx="7730305" cy="7386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&lt;footer&gt;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  &lt;p class=“unicorn” id=“kitten”&gt;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  Hey is this unicorn or kitten?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  &lt;/p&gt;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&lt;/footer&gt;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endParaRPr lang="en-US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footer p {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  background: orange;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p {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  background: blue;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r>
              <a:rPr lang="en-US" sz="1600" dirty="0" err="1">
                <a:solidFill>
                  <a:srgbClr val="000000"/>
                </a:solidFill>
                <a:latin typeface="Monaco"/>
                <a:cs typeface="Monaco"/>
              </a:rPr>
              <a:t>p#kitten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 {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  background: pink;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r>
              <a:rPr lang="en-US" sz="1600" dirty="0" err="1" smtClean="0">
                <a:solidFill>
                  <a:srgbClr val="000000"/>
                </a:solidFill>
                <a:latin typeface="Monaco"/>
                <a:cs typeface="Monaco"/>
              </a:rPr>
              <a:t>p.unicorn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 {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  background: green;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endParaRPr lang="en-US" dirty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endParaRPr lang="en-US" dirty="0">
              <a:solidFill>
                <a:srgbClr val="000000"/>
              </a:solidFill>
              <a:latin typeface="Monaco"/>
              <a:cs typeface="Monaco"/>
            </a:endParaRPr>
          </a:p>
          <a:p>
            <a:pPr lvl="1"/>
            <a:endParaRPr lang="en-US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8592" y="1495397"/>
            <a:ext cx="950150" cy="400110"/>
          </a:xfrm>
          <a:prstGeom prst="rect">
            <a:avLst/>
          </a:prstGeom>
          <a:solidFill>
            <a:srgbClr val="2B989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Cocon" panose="02000000000000000000" pitchFamily="2" charset="0"/>
              </a:rPr>
              <a:t>HTML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01037" y="2812815"/>
            <a:ext cx="8598370" cy="9407"/>
          </a:xfrm>
          <a:prstGeom prst="line">
            <a:avLst/>
          </a:prstGeom>
          <a:ln>
            <a:solidFill>
              <a:srgbClr val="2B98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48592" y="3402758"/>
            <a:ext cx="712029" cy="432386"/>
          </a:xfrm>
          <a:prstGeom prst="rect">
            <a:avLst/>
          </a:prstGeom>
          <a:solidFill>
            <a:srgbClr val="2B9896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Cocon" panose="02000000000000000000" pitchFamily="2" charset="0"/>
              </a:rPr>
              <a:t>CSS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29482" y="4755145"/>
            <a:ext cx="3757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Jakou</a:t>
            </a:r>
            <a:r>
              <a:rPr lang="en-US" sz="2800" dirty="0" smtClean="0">
                <a:solidFill>
                  <a:srgbClr val="A7006C"/>
                </a:solidFill>
                <a:latin typeface="Cocon" panose="02000000000000000000" pitchFamily="2" charset="0"/>
              </a:rPr>
              <a:t> </a:t>
            </a:r>
            <a:r>
              <a:rPr lang="en-US" sz="28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barvu</a:t>
            </a:r>
            <a:r>
              <a:rPr lang="en-US" sz="2800" dirty="0" smtClean="0">
                <a:solidFill>
                  <a:srgbClr val="A7006C"/>
                </a:solidFill>
                <a:latin typeface="Cocon" panose="02000000000000000000" pitchFamily="2" charset="0"/>
              </a:rPr>
              <a:t> </a:t>
            </a:r>
            <a:r>
              <a:rPr lang="en-US" sz="28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pozadí</a:t>
            </a:r>
            <a:r>
              <a:rPr lang="en-US" sz="2800" dirty="0" smtClean="0">
                <a:solidFill>
                  <a:srgbClr val="A7006C"/>
                </a:solidFill>
                <a:latin typeface="Cocon" panose="02000000000000000000" pitchFamily="2" charset="0"/>
              </a:rPr>
              <a:t> </a:t>
            </a:r>
            <a:r>
              <a:rPr lang="en-US" sz="28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bude</a:t>
            </a:r>
            <a:r>
              <a:rPr lang="en-US" sz="2800" dirty="0" smtClean="0">
                <a:solidFill>
                  <a:srgbClr val="A7006C"/>
                </a:solidFill>
                <a:latin typeface="Cocon" panose="02000000000000000000" pitchFamily="2" charset="0"/>
              </a:rPr>
              <a:t> </a:t>
            </a:r>
            <a:r>
              <a:rPr lang="en-US" sz="28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odstavec</a:t>
            </a:r>
            <a:r>
              <a:rPr lang="en-US" sz="2800" dirty="0" smtClean="0">
                <a:solidFill>
                  <a:srgbClr val="A7006C"/>
                </a:solidFill>
                <a:latin typeface="Cocon" panose="02000000000000000000" pitchFamily="2" charset="0"/>
              </a:rPr>
              <a:t> </a:t>
            </a:r>
            <a:r>
              <a:rPr lang="en-US" sz="28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mít</a:t>
            </a:r>
            <a:r>
              <a:rPr lang="en-US" sz="2800" dirty="0">
                <a:solidFill>
                  <a:srgbClr val="A7006C"/>
                </a:solidFill>
                <a:latin typeface="Cocon" panose="02000000000000000000" pitchFamily="2" charset="0"/>
              </a:rPr>
              <a:t>?</a:t>
            </a:r>
            <a:endParaRPr lang="en-US" sz="2800" dirty="0" smtClean="0">
              <a:solidFill>
                <a:srgbClr val="A7006C"/>
              </a:solidFill>
              <a:latin typeface="Coc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39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3397" y="1385160"/>
            <a:ext cx="7772400" cy="89396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CSS specificity!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148" y="3961219"/>
            <a:ext cx="81478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Cocon" panose="02000000000000000000" pitchFamily="2" charset="0"/>
              </a:rPr>
              <a:t>I</a:t>
            </a:r>
            <a:r>
              <a:rPr lang="en-US" sz="2800" dirty="0" smtClean="0">
                <a:solidFill>
                  <a:srgbClr val="FFFFFF"/>
                </a:solidFill>
                <a:latin typeface="Cocon" panose="02000000000000000000" pitchFamily="2" charset="0"/>
              </a:rPr>
              <a:t>nline </a:t>
            </a:r>
            <a:r>
              <a:rPr lang="en-US" sz="2800" dirty="0" err="1" smtClean="0">
                <a:solidFill>
                  <a:srgbClr val="FFFFFF"/>
                </a:solidFill>
                <a:latin typeface="Cocon" panose="02000000000000000000" pitchFamily="2" charset="0"/>
              </a:rPr>
              <a:t>styl</a:t>
            </a:r>
            <a:endParaRPr lang="en-US" sz="2800" dirty="0" smtClean="0">
              <a:solidFill>
                <a:srgbClr val="FFFFFF"/>
              </a:solidFill>
              <a:latin typeface="Cocon" panose="02000000000000000000" pitchFamily="2" charset="0"/>
            </a:endParaRP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rgbClr val="FFFFFF"/>
                </a:solidFill>
                <a:latin typeface="Cocon" panose="02000000000000000000" pitchFamily="2" charset="0"/>
              </a:rPr>
              <a:t>ID</a:t>
            </a:r>
          </a:p>
          <a:p>
            <a:pPr marL="457200" indent="-457200">
              <a:buAutoNum type="arabicPeriod"/>
            </a:pPr>
            <a:r>
              <a:rPr lang="en-US" sz="2800" dirty="0" smtClean="0">
                <a:solidFill>
                  <a:srgbClr val="FFFFFF"/>
                </a:solidFill>
                <a:latin typeface="Cocon" panose="02000000000000000000" pitchFamily="2" charset="0"/>
              </a:rPr>
              <a:t>Class, pseudo-class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rgbClr val="FFFFFF"/>
                </a:solidFill>
                <a:latin typeface="Cocon" panose="02000000000000000000" pitchFamily="2" charset="0"/>
              </a:rPr>
              <a:t>E</a:t>
            </a:r>
            <a:r>
              <a:rPr lang="en-US" sz="2800" dirty="0" smtClean="0">
                <a:solidFill>
                  <a:srgbClr val="FFFFFF"/>
                </a:solidFill>
                <a:latin typeface="Cocon" panose="02000000000000000000" pitchFamily="2" charset="0"/>
              </a:rPr>
              <a:t>lements</a:t>
            </a:r>
          </a:p>
        </p:txBody>
      </p:sp>
    </p:spTree>
    <p:extLst>
      <p:ext uri="{BB962C8B-B14F-4D97-AF65-F5344CB8AC3E}">
        <p14:creationId xmlns:p14="http://schemas.microsoft.com/office/powerpoint/2010/main" val="267463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Vlastnosti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Vlastnosti</a:t>
            </a:r>
            <a:r>
              <a:rPr lang="en-US" dirty="0" smtClean="0"/>
              <a:t> </a:t>
            </a:r>
            <a:r>
              <a:rPr lang="en-US" dirty="0" err="1" smtClean="0"/>
              <a:t>bloku</a:t>
            </a:r>
            <a:endParaRPr lang="en-US" dirty="0" smtClean="0"/>
          </a:p>
          <a:p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p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adding: 5px;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m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argin: 10px;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b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order: 2px solid black;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b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order-radius: 5px;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o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pacity: 0.5;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z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-index: 1;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p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osition: relative;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t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op: 0;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/>
                <a:cs typeface="Monaco"/>
              </a:rPr>
              <a:t>b</a:t>
            </a:r>
            <a:r>
              <a:rPr lang="en-US" sz="1800" dirty="0" smtClean="0">
                <a:solidFill>
                  <a:srgbClr val="000000"/>
                </a:solidFill>
                <a:latin typeface="Monaco"/>
                <a:cs typeface="Monaco"/>
              </a:rPr>
              <a:t>ottom: 0;</a:t>
            </a:r>
          </a:p>
          <a:p>
            <a:endParaRPr lang="en-US" sz="1800" dirty="0" smtClean="0">
              <a:solidFill>
                <a:srgbClr val="7F7F7F"/>
              </a:solidFill>
              <a:latin typeface="Monaco"/>
              <a:cs typeface="Monaco"/>
            </a:endParaRPr>
          </a:p>
          <a:p>
            <a:endParaRPr lang="en-US" sz="1800" dirty="0" smtClean="0">
              <a:solidFill>
                <a:schemeClr val="bg1">
                  <a:lumMod val="50000"/>
                </a:schemeClr>
              </a:solidFill>
              <a:latin typeface="Monaco"/>
              <a:cs typeface="Monaco"/>
            </a:endParaRP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Monaco"/>
              <a:cs typeface="Monaco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Textové</a:t>
            </a:r>
            <a:r>
              <a:rPr lang="en-US" dirty="0" smtClean="0"/>
              <a:t> </a:t>
            </a:r>
            <a:r>
              <a:rPr lang="en-US" dirty="0" err="1" smtClean="0"/>
              <a:t>vlastnosti</a:t>
            </a:r>
            <a:endParaRPr lang="en-US" dirty="0" smtClean="0"/>
          </a:p>
          <a:p>
            <a:r>
              <a:rPr lang="en-US" sz="1800" dirty="0" smtClean="0">
                <a:latin typeface="Monaco"/>
                <a:cs typeface="Monaco"/>
              </a:rPr>
              <a:t>font</a:t>
            </a:r>
            <a:r>
              <a:rPr lang="en-US" sz="1800" dirty="0">
                <a:latin typeface="Monaco"/>
                <a:cs typeface="Monaco"/>
              </a:rPr>
              <a:t>-size: 18px;</a:t>
            </a:r>
          </a:p>
          <a:p>
            <a:r>
              <a:rPr lang="en-US" sz="1800" dirty="0">
                <a:latin typeface="Monaco"/>
                <a:cs typeface="Monaco"/>
              </a:rPr>
              <a:t>background-color: black;</a:t>
            </a:r>
          </a:p>
          <a:p>
            <a:r>
              <a:rPr lang="en-US" sz="1800" dirty="0">
                <a:latin typeface="Monaco"/>
                <a:cs typeface="Monaco"/>
              </a:rPr>
              <a:t>color: blue;</a:t>
            </a:r>
          </a:p>
          <a:p>
            <a:r>
              <a:rPr lang="en-US" sz="1800" dirty="0">
                <a:latin typeface="Monaco"/>
                <a:cs typeface="Monaco"/>
              </a:rPr>
              <a:t>text-align: center</a:t>
            </a:r>
            <a:r>
              <a:rPr lang="en-US" sz="1800" dirty="0" smtClean="0">
                <a:latin typeface="Monaco"/>
                <a:cs typeface="Monaco"/>
              </a:rPr>
              <a:t>;</a:t>
            </a:r>
          </a:p>
          <a:p>
            <a:r>
              <a:rPr lang="en-US" sz="1800" dirty="0">
                <a:latin typeface="Monaco"/>
                <a:cs typeface="Monaco"/>
              </a:rPr>
              <a:t>f</a:t>
            </a:r>
            <a:r>
              <a:rPr lang="en-US" sz="1800" dirty="0" smtClean="0">
                <a:latin typeface="Monaco"/>
                <a:cs typeface="Monaco"/>
              </a:rPr>
              <a:t>ont-weight: bold;</a:t>
            </a:r>
          </a:p>
          <a:p>
            <a:r>
              <a:rPr lang="en-US" sz="1800" dirty="0">
                <a:latin typeface="Monaco"/>
                <a:cs typeface="Monaco"/>
              </a:rPr>
              <a:t>t</a:t>
            </a:r>
            <a:r>
              <a:rPr lang="en-US" sz="1800" dirty="0" smtClean="0">
                <a:latin typeface="Monaco"/>
                <a:cs typeface="Monaco"/>
              </a:rPr>
              <a:t>ext-decoration: underline;</a:t>
            </a:r>
          </a:p>
          <a:p>
            <a:r>
              <a:rPr lang="en-US" sz="1800" dirty="0">
                <a:latin typeface="Monaco"/>
                <a:cs typeface="Monaco"/>
              </a:rPr>
              <a:t>f</a:t>
            </a:r>
            <a:r>
              <a:rPr lang="en-US" sz="1800" dirty="0" smtClean="0">
                <a:latin typeface="Monaco"/>
                <a:cs typeface="Monaco"/>
              </a:rPr>
              <a:t>ont-family: </a:t>
            </a:r>
            <a:r>
              <a:rPr lang="en-US" sz="1800" dirty="0">
                <a:latin typeface="Monaco"/>
                <a:cs typeface="Monaco"/>
              </a:rPr>
              <a:t>H</a:t>
            </a:r>
            <a:r>
              <a:rPr lang="en-US" sz="1800" dirty="0" smtClean="0">
                <a:latin typeface="Monaco"/>
                <a:cs typeface="Monaco"/>
              </a:rPr>
              <a:t>elvetica;</a:t>
            </a:r>
          </a:p>
          <a:p>
            <a:r>
              <a:rPr lang="en-US" sz="1800" dirty="0" smtClean="0">
                <a:latin typeface="Monaco"/>
                <a:cs typeface="Monaco"/>
              </a:rPr>
              <a:t>line-height: 1.5;</a:t>
            </a:r>
          </a:p>
          <a:p>
            <a:r>
              <a:rPr lang="en-US" sz="1800" dirty="0">
                <a:latin typeface="Monaco"/>
                <a:cs typeface="Monaco"/>
              </a:rPr>
              <a:t>f</a:t>
            </a:r>
            <a:r>
              <a:rPr lang="en-US" sz="1800" dirty="0" smtClean="0">
                <a:latin typeface="Monaco"/>
                <a:cs typeface="Monaco"/>
              </a:rPr>
              <a:t>ont-style: italic;</a:t>
            </a:r>
          </a:p>
          <a:p>
            <a:endParaRPr lang="en-US" sz="1800" dirty="0" smtClean="0">
              <a:solidFill>
                <a:srgbClr val="7F7F7F"/>
              </a:solidFill>
              <a:latin typeface="Monaco"/>
              <a:cs typeface="Monaco"/>
            </a:endParaRPr>
          </a:p>
          <a:p>
            <a:endParaRPr lang="en-US" sz="1800" dirty="0" smtClean="0">
              <a:solidFill>
                <a:srgbClr val="7F7F7F"/>
              </a:solidFill>
              <a:latin typeface="Monaco"/>
              <a:cs typeface="Monaco"/>
            </a:endParaRPr>
          </a:p>
          <a:p>
            <a:endParaRPr lang="en-US" sz="1800" dirty="0" smtClean="0">
              <a:solidFill>
                <a:srgbClr val="7F7F7F"/>
              </a:solidFill>
              <a:latin typeface="Monaco"/>
              <a:cs typeface="Monaco"/>
            </a:endParaRPr>
          </a:p>
          <a:p>
            <a:endParaRPr lang="en-US" sz="1800" dirty="0" smtClean="0">
              <a:solidFill>
                <a:srgbClr val="7F7F7F"/>
              </a:solidFill>
              <a:latin typeface="Monaco"/>
              <a:cs typeface="Monaco"/>
            </a:endParaRPr>
          </a:p>
          <a:p>
            <a:endParaRPr lang="en-US" sz="1800" dirty="0" smtClean="0">
              <a:solidFill>
                <a:srgbClr val="7F7F7F"/>
              </a:solidFill>
              <a:latin typeface="Monaco"/>
              <a:cs typeface="Monaco"/>
            </a:endParaRP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Monaco"/>
              <a:cs typeface="Monaco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1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Rámečky</a:t>
            </a:r>
            <a:r>
              <a:rPr lang="en-US" dirty="0" smtClean="0">
                <a:solidFill>
                  <a:srgbClr val="A7006C"/>
                </a:solidFill>
              </a:rPr>
              <a:t> a </a:t>
            </a:r>
            <a:r>
              <a:rPr lang="en-US" dirty="0" err="1" smtClean="0">
                <a:solidFill>
                  <a:srgbClr val="A7006C"/>
                </a:solidFill>
              </a:rPr>
              <a:t>průhlednost</a:t>
            </a:r>
            <a:endParaRPr lang="en-US" dirty="0">
              <a:solidFill>
                <a:srgbClr val="A7006C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26824" r="-26824"/>
          <a:stretch>
            <a:fillRect/>
          </a:stretch>
        </p:blipFill>
        <p:spPr>
          <a:xfrm>
            <a:off x="-605276" y="1222261"/>
            <a:ext cx="7700653" cy="4235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392" y="5211237"/>
            <a:ext cx="4405607" cy="1759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992" y="1383549"/>
            <a:ext cx="177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5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Hodnoty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61905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rgbClr val="2B9896"/>
                </a:solidFill>
              </a:rPr>
              <a:t>Velikosti</a:t>
            </a:r>
            <a:endParaRPr lang="en-US" sz="2000" dirty="0" smtClean="0">
              <a:solidFill>
                <a:srgbClr val="2B9896"/>
              </a:solidFill>
            </a:endParaRPr>
          </a:p>
          <a:p>
            <a:r>
              <a:rPr lang="en-US" sz="2000" dirty="0" err="1"/>
              <a:t>p</a:t>
            </a:r>
            <a:r>
              <a:rPr lang="en-US" sz="2000" dirty="0" err="1" smtClean="0"/>
              <a:t>ixely</a:t>
            </a:r>
            <a:r>
              <a:rPr lang="en-US" sz="2000" dirty="0" smtClean="0"/>
              <a:t> (16px)</a:t>
            </a:r>
          </a:p>
          <a:p>
            <a:r>
              <a:rPr lang="en-US" sz="2000" dirty="0" err="1"/>
              <a:t>e</a:t>
            </a:r>
            <a:r>
              <a:rPr lang="en-US" sz="2000" dirty="0" err="1" smtClean="0"/>
              <a:t>my</a:t>
            </a:r>
            <a:r>
              <a:rPr lang="en-US" sz="2000" dirty="0" smtClean="0"/>
              <a:t> (2em)</a:t>
            </a:r>
          </a:p>
          <a:p>
            <a:r>
              <a:rPr lang="en-US" sz="2000" dirty="0" err="1"/>
              <a:t>p</a:t>
            </a:r>
            <a:r>
              <a:rPr lang="en-US" sz="2000" dirty="0" err="1" smtClean="0"/>
              <a:t>rocenta</a:t>
            </a:r>
            <a:r>
              <a:rPr lang="en-US" sz="2000" dirty="0" smtClean="0"/>
              <a:t> (50%)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98773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 smtClean="0">
                <a:solidFill>
                  <a:srgbClr val="2B9896"/>
                </a:solidFill>
              </a:rPr>
              <a:t>Barvy</a:t>
            </a:r>
            <a:endParaRPr lang="en-US" sz="2000" dirty="0" smtClean="0">
              <a:solidFill>
                <a:srgbClr val="2B9896"/>
              </a:solidFill>
            </a:endParaRPr>
          </a:p>
          <a:p>
            <a:r>
              <a:rPr lang="en-US" sz="2000" dirty="0"/>
              <a:t> </a:t>
            </a:r>
            <a:r>
              <a:rPr lang="en-US" sz="2000" dirty="0" err="1" smtClean="0"/>
              <a:t>anglické</a:t>
            </a:r>
            <a:r>
              <a:rPr lang="en-US" sz="2000" dirty="0" smtClean="0"/>
              <a:t> </a:t>
            </a:r>
            <a:r>
              <a:rPr lang="en-US" sz="2000" dirty="0" err="1" smtClean="0"/>
              <a:t>slovo</a:t>
            </a:r>
            <a:r>
              <a:rPr lang="en-US" sz="2000" dirty="0" smtClean="0"/>
              <a:t> (red)</a:t>
            </a:r>
          </a:p>
          <a:p>
            <a:r>
              <a:rPr lang="en-US" sz="2000" dirty="0" err="1"/>
              <a:t>h</a:t>
            </a:r>
            <a:r>
              <a:rPr lang="en-US" sz="2000" dirty="0" err="1" smtClean="0"/>
              <a:t>exadecimální</a:t>
            </a:r>
            <a:r>
              <a:rPr lang="en-US" sz="2000" dirty="0" smtClean="0"/>
              <a:t> </a:t>
            </a:r>
            <a:r>
              <a:rPr lang="en-US" sz="2000" dirty="0" err="1" smtClean="0"/>
              <a:t>hodnota</a:t>
            </a:r>
            <a:r>
              <a:rPr lang="en-US" sz="2000" dirty="0" smtClean="0"/>
              <a:t> (#</a:t>
            </a:r>
            <a:r>
              <a:rPr lang="en-US" sz="2000" dirty="0" err="1" smtClean="0"/>
              <a:t>ffffff</a:t>
            </a:r>
            <a:r>
              <a:rPr lang="en-US" sz="2000" dirty="0" smtClean="0"/>
              <a:t>)</a:t>
            </a:r>
          </a:p>
          <a:p>
            <a:r>
              <a:rPr lang="en-US" sz="2000" dirty="0" err="1"/>
              <a:t>r</a:t>
            </a:r>
            <a:r>
              <a:rPr lang="en-US" sz="2000" dirty="0" err="1" smtClean="0"/>
              <a:t>gba</a:t>
            </a:r>
            <a:r>
              <a:rPr lang="en-US" sz="2000" dirty="0" smtClean="0"/>
              <a:t> </a:t>
            </a:r>
            <a:r>
              <a:rPr lang="en-US" sz="2000" dirty="0" err="1" smtClean="0"/>
              <a:t>hodnota</a:t>
            </a:r>
            <a:r>
              <a:rPr lang="en-US" sz="2000" dirty="0" smtClean="0"/>
              <a:t> (0,0,255)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27730" y="4028094"/>
            <a:ext cx="84936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con" panose="02000000000000000000" pitchFamily="2" charset="0"/>
              </a:rPr>
              <a:t>Některé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vlasnosti</a:t>
            </a:r>
            <a:r>
              <a:rPr lang="en-US" sz="2000" dirty="0" smtClean="0">
                <a:latin typeface="Cocon" panose="02000000000000000000" pitchFamily="2" charset="0"/>
              </a:rPr>
              <a:t> se </a:t>
            </a:r>
            <a:r>
              <a:rPr lang="en-US" sz="2000" dirty="0" err="1" smtClean="0">
                <a:latin typeface="Cocon" panose="02000000000000000000" pitchFamily="2" charset="0"/>
              </a:rPr>
              <a:t>mohou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napsat</a:t>
            </a:r>
            <a:r>
              <a:rPr lang="en-US" sz="2000" dirty="0" smtClean="0">
                <a:latin typeface="Cocon" panose="02000000000000000000" pitchFamily="2" charset="0"/>
              </a:rPr>
              <a:t> s </a:t>
            </a:r>
            <a:r>
              <a:rPr lang="en-US" sz="2000" dirty="0" err="1" smtClean="0">
                <a:latin typeface="Cocon" panose="02000000000000000000" pitchFamily="2" charset="0"/>
              </a:rPr>
              <a:t>vícero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hodnotami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zároveň</a:t>
            </a:r>
            <a:r>
              <a:rPr lang="en-US" sz="2000" dirty="0" smtClean="0">
                <a:latin typeface="Cocon" panose="02000000000000000000" pitchFamily="2" charset="0"/>
              </a:rPr>
              <a:t>, </a:t>
            </a:r>
            <a:r>
              <a:rPr lang="en-US" sz="2000" dirty="0" err="1" smtClean="0">
                <a:latin typeface="Cocon" panose="02000000000000000000" pitchFamily="2" charset="0"/>
              </a:rPr>
              <a:t>např</a:t>
            </a:r>
            <a:r>
              <a:rPr lang="en-US" sz="2000" dirty="0" smtClean="0">
                <a:latin typeface="Cocon" panose="02000000000000000000" pitchFamily="2" charset="0"/>
              </a:rPr>
              <a:t>.:</a:t>
            </a:r>
          </a:p>
          <a:p>
            <a:r>
              <a:rPr lang="en-US" sz="2000" dirty="0">
                <a:solidFill>
                  <a:srgbClr val="A7006C"/>
                </a:solidFill>
                <a:latin typeface="Monaco"/>
                <a:cs typeface="Monaco"/>
              </a:rPr>
              <a:t>b</a:t>
            </a:r>
            <a:r>
              <a:rPr lang="en-US" sz="2000" dirty="0" smtClean="0">
                <a:solidFill>
                  <a:srgbClr val="A7006C"/>
                </a:solidFill>
                <a:latin typeface="Monaco"/>
                <a:cs typeface="Monaco"/>
              </a:rPr>
              <a:t>order: 2px solid red;</a:t>
            </a:r>
          </a:p>
          <a:p>
            <a:endParaRPr lang="en-US" sz="2000" dirty="0">
              <a:latin typeface="Cocon" panose="02000000000000000000" pitchFamily="2" charset="0"/>
            </a:endParaRPr>
          </a:p>
          <a:p>
            <a:r>
              <a:rPr lang="en-US" sz="2000" dirty="0" err="1" smtClean="0">
                <a:latin typeface="Cocon" panose="02000000000000000000" pitchFamily="2" charset="0"/>
              </a:rPr>
              <a:t>Některé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vlasnosti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berou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jako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hodnotu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celé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číslo</a:t>
            </a:r>
            <a:r>
              <a:rPr lang="en-US" sz="2000" dirty="0" smtClean="0">
                <a:latin typeface="Cocon" panose="02000000000000000000" pitchFamily="2" charset="0"/>
              </a:rPr>
              <a:t>, </a:t>
            </a:r>
            <a:r>
              <a:rPr lang="en-US" sz="2000" dirty="0" err="1" smtClean="0">
                <a:latin typeface="Cocon" panose="02000000000000000000" pitchFamily="2" charset="0"/>
              </a:rPr>
              <a:t>např</a:t>
            </a:r>
            <a:r>
              <a:rPr lang="en-US" sz="2000" dirty="0" smtClean="0">
                <a:latin typeface="Monaco"/>
                <a:cs typeface="Monaco"/>
              </a:rPr>
              <a:t>. </a:t>
            </a:r>
            <a:r>
              <a:rPr lang="en-US" sz="2000" dirty="0" smtClean="0">
                <a:solidFill>
                  <a:srgbClr val="A7006C"/>
                </a:solidFill>
                <a:latin typeface="Monaco"/>
                <a:cs typeface="Monaco"/>
              </a:rPr>
              <a:t>opacity</a:t>
            </a:r>
          </a:p>
          <a:p>
            <a:endParaRPr lang="en-US" sz="2000" dirty="0">
              <a:latin typeface="Cocon" panose="02000000000000000000" pitchFamily="2" charset="0"/>
            </a:endParaRPr>
          </a:p>
          <a:p>
            <a:r>
              <a:rPr lang="en-US" sz="2000" dirty="0" err="1" smtClean="0">
                <a:latin typeface="Cocon" panose="02000000000000000000" pitchFamily="2" charset="0"/>
              </a:rPr>
              <a:t>Některé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vlastnosti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beroi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klíčové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slovo</a:t>
            </a:r>
            <a:r>
              <a:rPr lang="en-US" sz="2000" dirty="0" smtClean="0">
                <a:latin typeface="Cocon" panose="02000000000000000000" pitchFamily="2" charset="0"/>
              </a:rPr>
              <a:t>, </a:t>
            </a:r>
            <a:r>
              <a:rPr lang="en-US" sz="2000" dirty="0" err="1" smtClean="0">
                <a:latin typeface="Cocon" panose="02000000000000000000" pitchFamily="2" charset="0"/>
              </a:rPr>
              <a:t>např</a:t>
            </a:r>
            <a:r>
              <a:rPr lang="en-US" sz="2000" dirty="0" smtClean="0">
                <a:latin typeface="Cocon" panose="02000000000000000000" pitchFamily="2" charset="0"/>
              </a:rPr>
              <a:t>.:</a:t>
            </a:r>
          </a:p>
          <a:p>
            <a:r>
              <a:rPr lang="en-US" sz="2000" dirty="0" smtClean="0">
                <a:solidFill>
                  <a:srgbClr val="A7006C"/>
                </a:solidFill>
                <a:latin typeface="Monaco"/>
                <a:cs typeface="Monaco"/>
              </a:rPr>
              <a:t>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14496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Zobrazování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elementů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 err="1" smtClean="0"/>
              <a:t>Každý</a:t>
            </a:r>
            <a:r>
              <a:rPr lang="en-US" dirty="0" smtClean="0"/>
              <a:t> element v HTML je </a:t>
            </a:r>
            <a:r>
              <a:rPr lang="en-US" dirty="0" err="1" smtClean="0"/>
              <a:t>buď</a:t>
            </a:r>
            <a:endParaRPr lang="en-US" dirty="0" smtClean="0"/>
          </a:p>
          <a:p>
            <a:pPr lvl="1"/>
            <a:r>
              <a:rPr lang="en-US" sz="2000" dirty="0" err="1" smtClean="0">
                <a:latin typeface="Comenia Sans"/>
                <a:cs typeface="Comenia Sans"/>
              </a:rPr>
              <a:t>Blokový</a:t>
            </a:r>
            <a:r>
              <a:rPr lang="en-US" sz="2000" dirty="0" smtClean="0">
                <a:latin typeface="Comenia Sans"/>
                <a:cs typeface="Comenia Sans"/>
              </a:rPr>
              <a:t> </a:t>
            </a:r>
          </a:p>
          <a:p>
            <a:pPr lvl="1"/>
            <a:r>
              <a:rPr lang="en-US" sz="2000" dirty="0" err="1" smtClean="0">
                <a:latin typeface="Comenia Sans"/>
                <a:cs typeface="Comenia Sans"/>
              </a:rPr>
              <a:t>Řádkový</a:t>
            </a:r>
            <a:endParaRPr lang="en-US" sz="2000" dirty="0" smtClean="0">
              <a:latin typeface="Comenia Sans"/>
              <a:cs typeface="Comenia Sans"/>
            </a:endParaRPr>
          </a:p>
          <a:p>
            <a:pPr lvl="1"/>
            <a:r>
              <a:rPr lang="en-US" sz="2000" dirty="0" err="1">
                <a:latin typeface="Comenia Sans"/>
                <a:cs typeface="Comenia Sans"/>
              </a:rPr>
              <a:t>Ř</a:t>
            </a:r>
            <a:r>
              <a:rPr lang="en-US" sz="2000" dirty="0" err="1" smtClean="0">
                <a:latin typeface="Comenia Sans"/>
                <a:cs typeface="Comenia Sans"/>
              </a:rPr>
              <a:t>ádkovo-blokový</a:t>
            </a:r>
            <a:endParaRPr lang="en-US" sz="2000" dirty="0" smtClean="0">
              <a:latin typeface="Comenia Sans"/>
              <a:cs typeface="Comenia Sans"/>
            </a:endParaRPr>
          </a:p>
          <a:p>
            <a:pPr marL="457200" lvl="1" indent="0">
              <a:buNone/>
            </a:pPr>
            <a:endParaRPr lang="en-US" sz="2000" dirty="0" smtClean="0">
              <a:latin typeface="Comenia Sans"/>
              <a:cs typeface="Comenia Sans"/>
            </a:endParaRPr>
          </a:p>
          <a:p>
            <a:pPr marL="0" indent="0">
              <a:buNone/>
            </a:pPr>
            <a:endParaRPr lang="en-US" sz="2000" dirty="0" smtClean="0">
              <a:latin typeface="Comenia Sans"/>
              <a:cs typeface="Comenia Sans"/>
            </a:endParaRPr>
          </a:p>
          <a:p>
            <a:pPr marL="0" indent="0">
              <a:buNone/>
            </a:pPr>
            <a:endParaRPr lang="en-US" sz="2000" dirty="0">
              <a:latin typeface="Comenia Sans"/>
              <a:cs typeface="Comenia Sans"/>
            </a:endParaRPr>
          </a:p>
          <a:p>
            <a:pPr marL="0" indent="0">
              <a:buNone/>
            </a:pPr>
            <a:endParaRPr lang="en-US" sz="2000" dirty="0" smtClean="0">
              <a:latin typeface="Comenia Sans"/>
              <a:cs typeface="Comenia Sans"/>
            </a:endParaRPr>
          </a:p>
          <a:p>
            <a:pPr marL="0" indent="0">
              <a:buNone/>
            </a:pPr>
            <a:endParaRPr lang="en-US" sz="2000" dirty="0" smtClean="0">
              <a:latin typeface="Comenia Sans"/>
              <a:cs typeface="Comenia Sans"/>
            </a:endParaRPr>
          </a:p>
          <a:p>
            <a:endParaRPr lang="en-US" sz="2000" dirty="0">
              <a:latin typeface="Comenia Sans"/>
              <a:cs typeface="Comenia Sans"/>
            </a:endParaRPr>
          </a:p>
          <a:p>
            <a:pPr marL="0" indent="0">
              <a:buNone/>
            </a:pPr>
            <a:r>
              <a:rPr lang="en-US" dirty="0" err="1" smtClean="0">
                <a:latin typeface="Comenia Sans"/>
                <a:cs typeface="Comenia Sans"/>
              </a:rPr>
              <a:t>Nastavit</a:t>
            </a:r>
            <a:r>
              <a:rPr lang="en-US" dirty="0" smtClean="0">
                <a:latin typeface="Comenia Sans"/>
                <a:cs typeface="Comenia Sans"/>
              </a:rPr>
              <a:t> </a:t>
            </a:r>
            <a:r>
              <a:rPr lang="en-US" dirty="0" err="1" smtClean="0">
                <a:latin typeface="Comenia Sans"/>
                <a:cs typeface="Comenia Sans"/>
              </a:rPr>
              <a:t>lze</a:t>
            </a:r>
            <a:r>
              <a:rPr lang="en-US" dirty="0" smtClean="0">
                <a:latin typeface="Comenia Sans"/>
                <a:cs typeface="Comenia Sans"/>
              </a:rPr>
              <a:t> </a:t>
            </a:r>
            <a:r>
              <a:rPr lang="en-US" dirty="0" err="1" smtClean="0">
                <a:latin typeface="Comenia Sans"/>
                <a:cs typeface="Comenia Sans"/>
              </a:rPr>
              <a:t>pomocí</a:t>
            </a:r>
            <a:r>
              <a:rPr lang="en-US" dirty="0" smtClean="0">
                <a:latin typeface="Comenia Sans"/>
                <a:cs typeface="Comenia Sans"/>
              </a:rPr>
              <a:t>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2B9896"/>
                </a:solidFill>
                <a:latin typeface="Monaco"/>
                <a:cs typeface="Monaco"/>
              </a:rPr>
              <a:t>display: block | inline | inline-block | none;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34" y="3959423"/>
            <a:ext cx="4965051" cy="25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9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7006C"/>
                </a:solidFill>
              </a:rPr>
              <a:t>Box model</a:t>
            </a:r>
            <a:endParaRPr lang="en-US" dirty="0">
              <a:solidFill>
                <a:srgbClr val="A7006C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0229" r="-10229"/>
          <a:stretch>
            <a:fillRect/>
          </a:stretch>
        </p:blipFill>
        <p:spPr>
          <a:xfrm>
            <a:off x="282235" y="1417638"/>
            <a:ext cx="8229600" cy="4525963"/>
          </a:xfrm>
        </p:spPr>
      </p:pic>
      <p:sp>
        <p:nvSpPr>
          <p:cNvPr id="7" name="TextBox 6"/>
          <p:cNvSpPr txBox="1"/>
          <p:nvPr/>
        </p:nvSpPr>
        <p:spPr>
          <a:xfrm>
            <a:off x="1164223" y="2048370"/>
            <a:ext cx="128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126F6D"/>
                </a:solidFill>
                <a:latin typeface="Cocon" panose="02000000000000000000" pitchFamily="2" charset="0"/>
              </a:rPr>
              <a:t>Border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235" y="1217583"/>
            <a:ext cx="128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DAFC0"/>
                </a:solidFill>
                <a:latin typeface="Cocon" panose="02000000000000000000" pitchFamily="2" charset="0"/>
              </a:rPr>
              <a:t>Margin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93289" y="2689071"/>
            <a:ext cx="128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n w="3175" cmpd="sng">
                  <a:solidFill>
                    <a:srgbClr val="FFC9EF"/>
                  </a:solidFill>
                </a:ln>
                <a:solidFill>
                  <a:srgbClr val="A7006C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Cocon" panose="02000000000000000000" pitchFamily="2" charset="0"/>
              </a:rPr>
              <a:t>padding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8633" y="6067583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Cocon" panose="02000000000000000000" pitchFamily="2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86705" y="3263090"/>
            <a:ext cx="1252422" cy="4850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3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Příklady</a:t>
            </a:r>
            <a:endParaRPr lang="en-US" dirty="0">
              <a:solidFill>
                <a:srgbClr val="A7006C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8950" b="-18950"/>
          <a:stretch>
            <a:fillRect/>
          </a:stretch>
        </p:blipFill>
        <p:spPr>
          <a:xfrm>
            <a:off x="457200" y="1052018"/>
            <a:ext cx="3253681" cy="17893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278" y="1417638"/>
            <a:ext cx="3381155" cy="984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218" y="3776753"/>
            <a:ext cx="2224820" cy="1969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316" y="3776753"/>
            <a:ext cx="1888297" cy="18301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2598" y="2503369"/>
            <a:ext cx="3280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onaco"/>
                <a:cs typeface="Monaco"/>
              </a:rPr>
              <a:t>blockquote</a:t>
            </a:r>
            <a:r>
              <a:rPr lang="en-US" sz="1400" dirty="0">
                <a:latin typeface="Monaco"/>
                <a:cs typeface="Monaco"/>
              </a:rPr>
              <a:t> {</a:t>
            </a:r>
          </a:p>
          <a:p>
            <a:r>
              <a:rPr lang="en-US" sz="1400" dirty="0">
                <a:latin typeface="Monaco"/>
                <a:cs typeface="Monaco"/>
              </a:rPr>
              <a:t>    padding: </a:t>
            </a:r>
            <a:r>
              <a:rPr lang="en-US" sz="1400" dirty="0" smtClean="0">
                <a:latin typeface="Monaco"/>
                <a:cs typeface="Monaco"/>
              </a:rPr>
              <a:t>20px;</a:t>
            </a:r>
          </a:p>
          <a:p>
            <a:r>
              <a:rPr lang="en-US" sz="1400" dirty="0" smtClean="0">
                <a:latin typeface="Monaco"/>
                <a:cs typeface="Monaco"/>
              </a:rPr>
              <a:t>}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5841" y="2503369"/>
            <a:ext cx="3280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onaco"/>
                <a:cs typeface="Monaco"/>
              </a:rPr>
              <a:t>blockquote</a:t>
            </a:r>
            <a:r>
              <a:rPr lang="en-US" sz="1400" dirty="0">
                <a:latin typeface="Monaco"/>
                <a:cs typeface="Monaco"/>
              </a:rPr>
              <a:t> {</a:t>
            </a:r>
          </a:p>
          <a:p>
            <a:r>
              <a:rPr lang="en-US" sz="1400" dirty="0">
                <a:latin typeface="Monaco"/>
                <a:cs typeface="Monaco"/>
              </a:rPr>
              <a:t>    padding: </a:t>
            </a:r>
            <a:r>
              <a:rPr lang="en-US" sz="1400" dirty="0" smtClean="0">
                <a:latin typeface="Monaco"/>
                <a:cs typeface="Monaco"/>
              </a:rPr>
              <a:t>0;</a:t>
            </a:r>
          </a:p>
          <a:p>
            <a:r>
              <a:rPr lang="en-US" sz="1400" dirty="0" smtClean="0">
                <a:latin typeface="Monaco"/>
                <a:cs typeface="Monaco"/>
              </a:rPr>
              <a:t>}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5174" y="560694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 err="1">
                <a:latin typeface="Monaco"/>
                <a:cs typeface="Monaco"/>
              </a:rPr>
              <a:t>aside</a:t>
            </a:r>
            <a:r>
              <a:rPr lang="it-IT" sz="1400" dirty="0">
                <a:latin typeface="Monaco"/>
                <a:cs typeface="Monaco"/>
              </a:rPr>
              <a:t> h1 {</a:t>
            </a:r>
          </a:p>
          <a:p>
            <a:r>
              <a:rPr lang="it-IT" sz="1400" dirty="0">
                <a:latin typeface="Monaco"/>
                <a:cs typeface="Monaco"/>
              </a:rPr>
              <a:t> </a:t>
            </a:r>
            <a:r>
              <a:rPr lang="it-IT" sz="1400" dirty="0" smtClean="0">
                <a:latin typeface="Monaco"/>
                <a:cs typeface="Monaco"/>
              </a:rPr>
              <a:t>  </a:t>
            </a:r>
            <a:r>
              <a:rPr lang="it-IT" sz="1400" dirty="0" err="1" smtClean="0">
                <a:latin typeface="Monaco"/>
                <a:cs typeface="Monaco"/>
              </a:rPr>
              <a:t>margin</a:t>
            </a:r>
            <a:r>
              <a:rPr lang="it-IT" sz="1400" dirty="0" smtClean="0">
                <a:latin typeface="Monaco"/>
                <a:cs typeface="Monaco"/>
              </a:rPr>
              <a:t>: 30px</a:t>
            </a:r>
            <a:r>
              <a:rPr lang="it-IT" sz="1400" dirty="0">
                <a:latin typeface="Monaco"/>
                <a:cs typeface="Monaco"/>
              </a:rPr>
              <a:t>;</a:t>
            </a:r>
          </a:p>
          <a:p>
            <a:r>
              <a:rPr lang="it-IT" sz="1400" dirty="0">
                <a:latin typeface="Monaco"/>
                <a:cs typeface="Monaco"/>
              </a:rPr>
              <a:t>}</a:t>
            </a:r>
            <a:endParaRPr lang="en-US" sz="1400" dirty="0">
              <a:latin typeface="Monaco"/>
              <a:cs typeface="Monac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560694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 err="1">
                <a:latin typeface="Monaco"/>
                <a:cs typeface="Monaco"/>
              </a:rPr>
              <a:t>aside</a:t>
            </a:r>
            <a:r>
              <a:rPr lang="it-IT" sz="1400" dirty="0">
                <a:latin typeface="Monaco"/>
                <a:cs typeface="Monaco"/>
              </a:rPr>
              <a:t> h1 {</a:t>
            </a:r>
          </a:p>
          <a:p>
            <a:r>
              <a:rPr lang="it-IT" sz="1400" dirty="0">
                <a:latin typeface="Monaco"/>
                <a:cs typeface="Monaco"/>
              </a:rPr>
              <a:t> </a:t>
            </a:r>
            <a:r>
              <a:rPr lang="it-IT" sz="1400" dirty="0" smtClean="0">
                <a:latin typeface="Monaco"/>
                <a:cs typeface="Monaco"/>
              </a:rPr>
              <a:t>  </a:t>
            </a:r>
            <a:r>
              <a:rPr lang="it-IT" sz="1400" dirty="0" err="1" smtClean="0">
                <a:latin typeface="Monaco"/>
                <a:cs typeface="Monaco"/>
              </a:rPr>
              <a:t>margin</a:t>
            </a:r>
            <a:r>
              <a:rPr lang="it-IT" sz="1400" dirty="0" smtClean="0">
                <a:latin typeface="Monaco"/>
                <a:cs typeface="Monaco"/>
              </a:rPr>
              <a:t>: 0;</a:t>
            </a:r>
            <a:endParaRPr lang="it-IT" sz="1400" dirty="0">
              <a:latin typeface="Monaco"/>
              <a:cs typeface="Monaco"/>
            </a:endParaRPr>
          </a:p>
          <a:p>
            <a:r>
              <a:rPr lang="it-IT" sz="1400" dirty="0">
                <a:latin typeface="Monaco"/>
                <a:cs typeface="Monaco"/>
              </a:rPr>
              <a:t>}</a:t>
            </a:r>
            <a:endParaRPr lang="en-US" sz="1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30524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Kaskádové</a:t>
            </a:r>
            <a:r>
              <a:rPr lang="en-US" dirty="0" smtClean="0"/>
              <a:t> </a:t>
            </a:r>
            <a:r>
              <a:rPr lang="en-US" dirty="0" err="1" smtClean="0"/>
              <a:t>styly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33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-89632" y="862486"/>
            <a:ext cx="9570992" cy="5263677"/>
          </a:xfrm>
        </p:spPr>
      </p:pic>
    </p:spTree>
    <p:extLst>
      <p:ext uri="{BB962C8B-B14F-4D97-AF65-F5344CB8AC3E}">
        <p14:creationId xmlns:p14="http://schemas.microsoft.com/office/powerpoint/2010/main" val="379390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Příklady</a:t>
            </a:r>
            <a:r>
              <a:rPr lang="en-US" dirty="0" smtClean="0"/>
              <a:t> – </a:t>
            </a:r>
            <a:r>
              <a:rPr lang="en-US" dirty="0" err="1" smtClean="0"/>
              <a:t>jak</a:t>
            </a:r>
            <a:r>
              <a:rPr lang="en-US" dirty="0" smtClean="0"/>
              <a:t> 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317" y="290334"/>
            <a:ext cx="9534280" cy="66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21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496" y="-1"/>
            <a:ext cx="9560738" cy="667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2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399" y="-1"/>
            <a:ext cx="9476761" cy="66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5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18" y="0"/>
            <a:ext cx="9507819" cy="66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299" y="0"/>
            <a:ext cx="9525459" cy="664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0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Shrnutí</a:t>
            </a:r>
            <a:r>
              <a:rPr lang="en-US" dirty="0" smtClean="0">
                <a:solidFill>
                  <a:srgbClr val="A7006C"/>
                </a:solidFill>
              </a:rPr>
              <a:t> – </a:t>
            </a:r>
            <a:r>
              <a:rPr lang="en-US" dirty="0" err="1" smtClean="0">
                <a:solidFill>
                  <a:srgbClr val="A7006C"/>
                </a:solidFill>
              </a:rPr>
              <a:t>proč</a:t>
            </a:r>
            <a:r>
              <a:rPr lang="en-US" dirty="0" smtClean="0">
                <a:solidFill>
                  <a:srgbClr val="A7006C"/>
                </a:solidFill>
              </a:rPr>
              <a:t> to </a:t>
            </a:r>
            <a:r>
              <a:rPr lang="en-US" dirty="0" err="1" smtClean="0">
                <a:solidFill>
                  <a:srgbClr val="A7006C"/>
                </a:solidFill>
              </a:rPr>
              <a:t>bylo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špatně</a:t>
            </a:r>
            <a:r>
              <a:rPr lang="en-US" dirty="0">
                <a:solidFill>
                  <a:srgbClr val="A7006C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Příliš</a:t>
            </a:r>
            <a:r>
              <a:rPr lang="en-US" dirty="0" smtClean="0"/>
              <a:t> </a:t>
            </a:r>
            <a:r>
              <a:rPr lang="en-US" dirty="0" err="1" smtClean="0"/>
              <a:t>mnoho</a:t>
            </a:r>
            <a:r>
              <a:rPr lang="en-US" dirty="0" smtClean="0"/>
              <a:t> </a:t>
            </a:r>
            <a:r>
              <a:rPr lang="en-US" dirty="0" err="1" smtClean="0"/>
              <a:t>textu</a:t>
            </a:r>
            <a:endParaRPr lang="en-US" dirty="0" smtClean="0"/>
          </a:p>
          <a:p>
            <a:r>
              <a:rPr lang="en-US" dirty="0" err="1" smtClean="0"/>
              <a:t>Příliš</a:t>
            </a:r>
            <a:r>
              <a:rPr lang="en-US" dirty="0" smtClean="0"/>
              <a:t> </a:t>
            </a:r>
            <a:r>
              <a:rPr lang="en-US" dirty="0" err="1" smtClean="0"/>
              <a:t>mnoho</a:t>
            </a:r>
            <a:r>
              <a:rPr lang="en-US" dirty="0" smtClean="0"/>
              <a:t> </a:t>
            </a:r>
            <a:r>
              <a:rPr lang="en-US" dirty="0" err="1" smtClean="0"/>
              <a:t>barev</a:t>
            </a:r>
            <a:endParaRPr lang="en-US" dirty="0" smtClean="0"/>
          </a:p>
          <a:p>
            <a:r>
              <a:rPr lang="en-US" dirty="0" err="1" smtClean="0"/>
              <a:t>Velký</a:t>
            </a:r>
            <a:r>
              <a:rPr lang="en-US" dirty="0" smtClean="0"/>
              <a:t> </a:t>
            </a:r>
            <a:r>
              <a:rPr lang="en-US" dirty="0" err="1" smtClean="0"/>
              <a:t>kontrast</a:t>
            </a:r>
            <a:r>
              <a:rPr lang="en-US" dirty="0" smtClean="0"/>
              <a:t>, </a:t>
            </a:r>
            <a:r>
              <a:rPr lang="en-US" dirty="0" err="1" smtClean="0"/>
              <a:t>zahlcení</a:t>
            </a:r>
            <a:r>
              <a:rPr lang="en-US" dirty="0" smtClean="0"/>
              <a:t> </a:t>
            </a:r>
            <a:r>
              <a:rPr lang="en-US" dirty="0" err="1" smtClean="0"/>
              <a:t>různými</a:t>
            </a:r>
            <a:r>
              <a:rPr lang="en-US" dirty="0" smtClean="0"/>
              <a:t> </a:t>
            </a:r>
            <a:r>
              <a:rPr lang="en-US" dirty="0" err="1" smtClean="0"/>
              <a:t>styly</a:t>
            </a:r>
            <a:endParaRPr lang="en-US" dirty="0" smtClean="0"/>
          </a:p>
          <a:p>
            <a:r>
              <a:rPr lang="en-US" dirty="0" err="1" smtClean="0"/>
              <a:t>Nepoužívání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2B9896"/>
                </a:solidFill>
              </a:rPr>
              <a:t>paddingu</a:t>
            </a:r>
            <a:r>
              <a:rPr lang="en-US" dirty="0" smtClean="0"/>
              <a:t> </a:t>
            </a:r>
            <a:r>
              <a:rPr lang="en-US" dirty="0" err="1" smtClean="0"/>
              <a:t>nebo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2B9896"/>
                </a:solidFill>
              </a:rPr>
              <a:t>marginu</a:t>
            </a:r>
            <a:endParaRPr lang="en-US" dirty="0" smtClean="0">
              <a:solidFill>
                <a:srgbClr val="2B9896"/>
              </a:solidFill>
            </a:endParaRPr>
          </a:p>
          <a:p>
            <a:r>
              <a:rPr lang="en-US" dirty="0" err="1" smtClean="0"/>
              <a:t>Nejasné</a:t>
            </a:r>
            <a:r>
              <a:rPr lang="en-US" dirty="0" smtClean="0"/>
              <a:t> </a:t>
            </a:r>
            <a:r>
              <a:rPr lang="en-US" dirty="0" err="1" smtClean="0"/>
              <a:t>rozložení</a:t>
            </a:r>
            <a:r>
              <a:rPr lang="en-US" dirty="0" smtClean="0"/>
              <a:t> </a:t>
            </a:r>
            <a:r>
              <a:rPr lang="en-US" dirty="0" err="1" smtClean="0"/>
              <a:t>stránky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chybí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2B9896"/>
                </a:solidFill>
              </a:rPr>
              <a:t>layout</a:t>
            </a:r>
          </a:p>
          <a:p>
            <a:r>
              <a:rPr lang="en-US" dirty="0" err="1" smtClean="0"/>
              <a:t>Velikost</a:t>
            </a:r>
            <a:r>
              <a:rPr lang="en-US" dirty="0" smtClean="0"/>
              <a:t> </a:t>
            </a:r>
            <a:r>
              <a:rPr lang="en-US" dirty="0" err="1" smtClean="0"/>
              <a:t>fontu</a:t>
            </a:r>
            <a:endParaRPr lang="en-US" dirty="0" smtClean="0"/>
          </a:p>
          <a:p>
            <a:r>
              <a:rPr lang="en-US" dirty="0" err="1" smtClean="0"/>
              <a:t>Špatná</a:t>
            </a:r>
            <a:r>
              <a:rPr lang="en-US" dirty="0" smtClean="0"/>
              <a:t> </a:t>
            </a:r>
            <a:r>
              <a:rPr lang="en-US" dirty="0" err="1" smtClean="0"/>
              <a:t>čitelnost</a:t>
            </a:r>
            <a:endParaRPr lang="en-US" dirty="0" smtClean="0"/>
          </a:p>
          <a:p>
            <a:r>
              <a:rPr lang="en-US" dirty="0" err="1" smtClean="0"/>
              <a:t>Nevhodné</a:t>
            </a:r>
            <a:r>
              <a:rPr lang="en-US" dirty="0" smtClean="0"/>
              <a:t> </a:t>
            </a:r>
            <a:r>
              <a:rPr lang="en-US" dirty="0" err="1" smtClean="0"/>
              <a:t>pozadí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Příklady</a:t>
            </a:r>
            <a:r>
              <a:rPr lang="en-US" dirty="0" smtClean="0"/>
              <a:t> – </a:t>
            </a:r>
            <a:r>
              <a:rPr lang="en-US" dirty="0" err="1" smtClean="0"/>
              <a:t>jak</a:t>
            </a:r>
            <a:r>
              <a:rPr lang="en-US" dirty="0" smtClean="0"/>
              <a:t> 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0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4-09-27 16.4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116"/>
            <a:ext cx="9216764" cy="50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1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Základní</a:t>
            </a:r>
            <a:r>
              <a:rPr lang="en-US" dirty="0" smtClean="0">
                <a:solidFill>
                  <a:srgbClr val="A7006C"/>
                </a:solidFill>
              </a:rPr>
              <a:t> info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12593"/>
          </a:xfrm>
        </p:spPr>
        <p:txBody>
          <a:bodyPr/>
          <a:lstStyle/>
          <a:p>
            <a:r>
              <a:rPr lang="en-US" dirty="0" err="1"/>
              <a:t>Samostatný</a:t>
            </a:r>
            <a:r>
              <a:rPr lang="en-US" dirty="0"/>
              <a:t>, ale </a:t>
            </a:r>
            <a:r>
              <a:rPr lang="en-US" dirty="0" err="1"/>
              <a:t>doplňující</a:t>
            </a:r>
            <a:r>
              <a:rPr lang="en-US" dirty="0"/>
              <a:t> </a:t>
            </a:r>
            <a:r>
              <a:rPr lang="en-US" dirty="0" err="1"/>
              <a:t>jazyk</a:t>
            </a:r>
            <a:r>
              <a:rPr lang="en-US" dirty="0"/>
              <a:t> k HTML</a:t>
            </a:r>
          </a:p>
          <a:p>
            <a:r>
              <a:rPr lang="en-US" dirty="0"/>
              <a:t>Z </a:t>
            </a:r>
            <a:r>
              <a:rPr lang="en-US" dirty="0" err="1"/>
              <a:t>anglického</a:t>
            </a:r>
            <a:r>
              <a:rPr lang="en-US" dirty="0"/>
              <a:t> Cascading Style Sheets</a:t>
            </a:r>
          </a:p>
          <a:p>
            <a:r>
              <a:rPr lang="en-US" dirty="0" err="1" smtClean="0"/>
              <a:t>Momentálně</a:t>
            </a:r>
            <a:r>
              <a:rPr lang="en-US" dirty="0" smtClean="0"/>
              <a:t> </a:t>
            </a:r>
            <a:r>
              <a:rPr lang="en-US" dirty="0" err="1" smtClean="0"/>
              <a:t>verze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A7006C"/>
                </a:solidFill>
              </a:rPr>
              <a:t>CSS3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Syntaxe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vypadá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takto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4481435"/>
            <a:ext cx="8229600" cy="1856071"/>
          </a:xfrm>
          <a:prstGeom prst="rect">
            <a:avLst/>
          </a:prstGeom>
          <a:solidFill>
            <a:srgbClr val="A700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DE3E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591" y="4847765"/>
            <a:ext cx="7571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/>
                <a:cs typeface="Monaco"/>
              </a:rPr>
              <a:t>f</a:t>
            </a:r>
            <a:r>
              <a:rPr lang="en-US" sz="2000" dirty="0" smtClean="0">
                <a:solidFill>
                  <a:schemeClr val="bg1"/>
                </a:solidFill>
                <a:latin typeface="Monaco"/>
                <a:cs typeface="Monaco"/>
              </a:rPr>
              <a:t>ooter {</a:t>
            </a:r>
          </a:p>
          <a:p>
            <a:r>
              <a:rPr lang="en-US" sz="2000" dirty="0">
                <a:solidFill>
                  <a:schemeClr val="bg1"/>
                </a:solidFill>
                <a:latin typeface="Monaco"/>
                <a:cs typeface="Monaco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Monaco"/>
                <a:cs typeface="Monaco"/>
              </a:rPr>
              <a:t>  color: white;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Monaco"/>
                <a:cs typeface="Monaco"/>
              </a:rPr>
              <a:t>   background-color: #444;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74771" y="5937396"/>
            <a:ext cx="712029" cy="400110"/>
          </a:xfrm>
          <a:prstGeom prst="rect">
            <a:avLst/>
          </a:prstGeom>
          <a:solidFill>
            <a:srgbClr val="2B9896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Cocon" panose="02000000000000000000" pitchFamily="2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19260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9-27 16.4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279"/>
            <a:ext cx="9225584" cy="49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1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63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0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9-27 17.00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656"/>
            <a:ext cx="9144000" cy="491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1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2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Shrnutí</a:t>
            </a:r>
            <a:r>
              <a:rPr lang="en-US" dirty="0" smtClean="0">
                <a:solidFill>
                  <a:srgbClr val="A7006C"/>
                </a:solidFill>
              </a:rPr>
              <a:t> – </a:t>
            </a:r>
            <a:r>
              <a:rPr lang="en-US" dirty="0" err="1" smtClean="0">
                <a:solidFill>
                  <a:srgbClr val="A7006C"/>
                </a:solidFill>
              </a:rPr>
              <a:t>proč</a:t>
            </a:r>
            <a:r>
              <a:rPr lang="en-US" dirty="0" smtClean="0">
                <a:solidFill>
                  <a:srgbClr val="A7006C"/>
                </a:solidFill>
              </a:rPr>
              <a:t> to </a:t>
            </a:r>
            <a:r>
              <a:rPr lang="en-US" dirty="0" err="1" smtClean="0">
                <a:solidFill>
                  <a:srgbClr val="A7006C"/>
                </a:solidFill>
              </a:rPr>
              <a:t>funguje</a:t>
            </a:r>
            <a:r>
              <a:rPr lang="en-US" dirty="0">
                <a:solidFill>
                  <a:srgbClr val="A7006C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Jednoduchost</a:t>
            </a:r>
            <a:endParaRPr lang="en-US" dirty="0" smtClean="0"/>
          </a:p>
          <a:p>
            <a:r>
              <a:rPr lang="en-US" dirty="0" err="1" smtClean="0"/>
              <a:t>Sjednocenost</a:t>
            </a:r>
            <a:r>
              <a:rPr lang="en-US" dirty="0" smtClean="0"/>
              <a:t> </a:t>
            </a:r>
            <a:r>
              <a:rPr lang="en-US" dirty="0" err="1" smtClean="0"/>
              <a:t>stylů</a:t>
            </a:r>
            <a:endParaRPr lang="en-US" dirty="0" smtClean="0"/>
          </a:p>
          <a:p>
            <a:r>
              <a:rPr lang="en-US" dirty="0" err="1" smtClean="0"/>
              <a:t>Jasné</a:t>
            </a:r>
            <a:r>
              <a:rPr lang="en-US" dirty="0" smtClean="0"/>
              <a:t> </a:t>
            </a:r>
            <a:r>
              <a:rPr lang="en-US" dirty="0" err="1" smtClean="0"/>
              <a:t>rozložení</a:t>
            </a:r>
            <a:endParaRPr lang="en-US" dirty="0" smtClean="0"/>
          </a:p>
          <a:p>
            <a:r>
              <a:rPr lang="en-US" dirty="0" err="1" smtClean="0"/>
              <a:t>Vkusně</a:t>
            </a:r>
            <a:r>
              <a:rPr lang="en-US" dirty="0" smtClean="0"/>
              <a:t> </a:t>
            </a:r>
            <a:r>
              <a:rPr lang="en-US" dirty="0" err="1" smtClean="0"/>
              <a:t>zvolené</a:t>
            </a:r>
            <a:r>
              <a:rPr lang="en-US" dirty="0" smtClean="0"/>
              <a:t> </a:t>
            </a:r>
            <a:r>
              <a:rPr lang="en-US" dirty="0" err="1" smtClean="0"/>
              <a:t>barvy</a:t>
            </a:r>
            <a:endParaRPr lang="en-US" dirty="0" smtClean="0"/>
          </a:p>
          <a:p>
            <a:r>
              <a:rPr lang="en-US" dirty="0" err="1" smtClean="0"/>
              <a:t>Jednotné</a:t>
            </a:r>
            <a:r>
              <a:rPr lang="en-US" dirty="0" smtClean="0"/>
              <a:t> </a:t>
            </a:r>
            <a:r>
              <a:rPr lang="en-US" dirty="0" err="1" smtClean="0"/>
              <a:t>barevné</a:t>
            </a:r>
            <a:r>
              <a:rPr lang="en-US" dirty="0" smtClean="0"/>
              <a:t> </a:t>
            </a:r>
            <a:r>
              <a:rPr lang="en-US" dirty="0" err="1" smtClean="0"/>
              <a:t>schéma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5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7006C"/>
                </a:solidFill>
              </a:rPr>
              <a:t>CSS </a:t>
            </a:r>
            <a:r>
              <a:rPr lang="en-US" dirty="0" err="1" smtClean="0">
                <a:solidFill>
                  <a:srgbClr val="A7006C"/>
                </a:solidFill>
              </a:rPr>
              <a:t>efekty</a:t>
            </a:r>
            <a:r>
              <a:rPr lang="en-US" dirty="0">
                <a:solidFill>
                  <a:srgbClr val="A7006C"/>
                </a:solidFill>
              </a:rPr>
              <a:t> </a:t>
            </a:r>
            <a:r>
              <a:rPr lang="en-US" dirty="0" smtClean="0">
                <a:solidFill>
                  <a:srgbClr val="A7006C"/>
                </a:solidFill>
              </a:rPr>
              <a:t>- </a:t>
            </a:r>
            <a:r>
              <a:rPr lang="en-US" dirty="0" err="1" smtClean="0">
                <a:solidFill>
                  <a:srgbClr val="A7006C"/>
                </a:solidFill>
              </a:rPr>
              <a:t>ukázky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http://xboxgiftcard.net/en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http://avmc.com.ua</a:t>
            </a:r>
            <a:r>
              <a:rPr lang="en-US" dirty="0" smtClean="0">
                <a:hlinkClick r:id="rId4"/>
              </a:rPr>
              <a:t>/</a:t>
            </a:r>
          </a:p>
          <a:p>
            <a:r>
              <a:rPr lang="en-US" dirty="0">
                <a:hlinkClick r:id="rId4"/>
              </a:rPr>
              <a:t>http://www.brigittecalegari.com.br</a:t>
            </a:r>
            <a:r>
              <a:rPr lang="en-US" dirty="0" smtClean="0">
                <a:hlinkClick r:id="rId4"/>
              </a:rPr>
              <a:t>/</a:t>
            </a:r>
          </a:p>
          <a:p>
            <a:r>
              <a:rPr lang="en-US" dirty="0">
                <a:hlinkClick r:id="rId4"/>
              </a:rPr>
              <a:t>http://www.costa.co.uk/experience</a:t>
            </a:r>
            <a:r>
              <a:rPr lang="en-US" dirty="0" smtClean="0">
                <a:hlinkClick r:id="rId4"/>
              </a:rPr>
              <a:t>/ </a:t>
            </a:r>
            <a:r>
              <a:rPr lang="en-US" dirty="0"/>
              <a:t>- </a:t>
            </a:r>
            <a:r>
              <a:rPr lang="en-US" dirty="0">
                <a:solidFill>
                  <a:srgbClr val="2B9896"/>
                </a:solidFill>
              </a:rPr>
              <a:t>parallax </a:t>
            </a:r>
            <a:r>
              <a:rPr lang="en-US" dirty="0" smtClean="0">
                <a:solidFill>
                  <a:srgbClr val="2B9896"/>
                </a:solidFill>
              </a:rPr>
              <a:t>scrolling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://www.storstad.de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- </a:t>
            </a:r>
            <a:r>
              <a:rPr lang="en-US" dirty="0" smtClean="0">
                <a:solidFill>
                  <a:srgbClr val="2B9896"/>
                </a:solidFill>
              </a:rPr>
              <a:t>parallax scrolling</a:t>
            </a:r>
          </a:p>
          <a:p>
            <a:pPr marL="0" indent="0">
              <a:buNone/>
            </a:pPr>
            <a:endParaRPr lang="en-US" dirty="0">
              <a:solidFill>
                <a:srgbClr val="2B98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88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Projekt</a:t>
            </a:r>
            <a:r>
              <a:rPr lang="en-US" dirty="0" smtClean="0"/>
              <a:t> – </a:t>
            </a:r>
            <a:r>
              <a:rPr lang="en-US" dirty="0" err="1" smtClean="0"/>
              <a:t>Kryštůfek</a:t>
            </a:r>
            <a:r>
              <a:rPr lang="en-US" dirty="0" smtClean="0"/>
              <a:t> Robin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2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188"/>
            <a:ext cx="9144000" cy="41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4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4-09-25 22.10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5680"/>
            <a:ext cx="9688191" cy="53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9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305"/>
            <a:ext cx="9144000" cy="56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2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Řečeno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jednoduše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smtClean="0">
                <a:solidFill>
                  <a:srgbClr val="A7006C"/>
                </a:solidFill>
                <a:sym typeface="Wingdings"/>
              </a:rPr>
              <a:t>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</a:t>
            </a:r>
            <a:r>
              <a:rPr lang="en-US" dirty="0" err="1" smtClean="0"/>
              <a:t>pravidlo</a:t>
            </a:r>
            <a:r>
              <a:rPr lang="en-US" dirty="0" smtClean="0"/>
              <a:t> </a:t>
            </a:r>
            <a:r>
              <a:rPr lang="en-US" dirty="0" err="1" smtClean="0"/>
              <a:t>nastavuje</a:t>
            </a:r>
            <a:r>
              <a:rPr lang="en-US" dirty="0" smtClean="0"/>
              <a:t> pro HTML element </a:t>
            </a:r>
            <a:r>
              <a:rPr lang="en-US" dirty="0" err="1" smtClean="0"/>
              <a:t>nebo</a:t>
            </a:r>
            <a:r>
              <a:rPr lang="en-US" dirty="0" smtClean="0"/>
              <a:t> </a:t>
            </a:r>
            <a:r>
              <a:rPr lang="en-US" dirty="0" err="1" smtClean="0"/>
              <a:t>skupinu</a:t>
            </a:r>
            <a:r>
              <a:rPr lang="en-US" dirty="0" smtClean="0"/>
              <a:t> </a:t>
            </a:r>
            <a:r>
              <a:rPr lang="en-US" dirty="0" err="1" smtClean="0"/>
              <a:t>elementů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má</a:t>
            </a:r>
            <a:r>
              <a:rPr lang="en-US" dirty="0" smtClean="0"/>
              <a:t> </a:t>
            </a:r>
            <a:r>
              <a:rPr lang="en-US" dirty="0" err="1" smtClean="0"/>
              <a:t>vypadat</a:t>
            </a:r>
            <a:endParaRPr lang="en-US" dirty="0" smtClean="0"/>
          </a:p>
          <a:p>
            <a:pPr lvl="1"/>
            <a:r>
              <a:rPr lang="en-US" dirty="0" err="1" smtClean="0"/>
              <a:t>Kde</a:t>
            </a:r>
            <a:r>
              <a:rPr lang="en-US" dirty="0" smtClean="0"/>
              <a:t> se </a:t>
            </a:r>
            <a:r>
              <a:rPr lang="en-US" dirty="0" err="1" smtClean="0"/>
              <a:t>má</a:t>
            </a:r>
            <a:r>
              <a:rPr lang="en-US" dirty="0" smtClean="0"/>
              <a:t> </a:t>
            </a:r>
            <a:r>
              <a:rPr lang="en-US" dirty="0" err="1" smtClean="0"/>
              <a:t>nacházet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Příklad</a:t>
            </a:r>
            <a:r>
              <a:rPr lang="en-US" dirty="0" smtClean="0"/>
              <a:t>: </a:t>
            </a:r>
            <a:r>
              <a:rPr lang="en-US" dirty="0" err="1" smtClean="0"/>
              <a:t>Chci</a:t>
            </a:r>
            <a:r>
              <a:rPr lang="en-US" dirty="0" smtClean="0"/>
              <a:t>, </a:t>
            </a:r>
            <a:r>
              <a:rPr lang="en-US" dirty="0" err="1" smtClean="0"/>
              <a:t>aby</a:t>
            </a:r>
            <a:r>
              <a:rPr lang="en-US" dirty="0" smtClean="0"/>
              <a:t> </a:t>
            </a:r>
            <a:r>
              <a:rPr lang="en-US" dirty="0" err="1" smtClean="0"/>
              <a:t>každý</a:t>
            </a:r>
            <a:r>
              <a:rPr lang="en-US" dirty="0" smtClean="0"/>
              <a:t> </a:t>
            </a:r>
            <a:r>
              <a:rPr lang="en-US" dirty="0" err="1" smtClean="0"/>
              <a:t>odkaz</a:t>
            </a:r>
            <a:r>
              <a:rPr lang="en-US" dirty="0" smtClean="0"/>
              <a:t> </a:t>
            </a:r>
            <a:r>
              <a:rPr lang="en-US" dirty="0" err="1" smtClean="0"/>
              <a:t>byl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A7006C"/>
                </a:solidFill>
              </a:rPr>
              <a:t>růžovou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/>
              <a:t>barvou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32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892"/>
            <a:ext cx="9144000" cy="4454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0550" y="4611231"/>
            <a:ext cx="7707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A7006C"/>
                </a:solidFill>
                <a:latin typeface="Cocon" panose="02000000000000000000" pitchFamily="2" charset="0"/>
              </a:rPr>
              <a:t>Zvýrazněno</a:t>
            </a:r>
            <a:r>
              <a:rPr lang="en-US" sz="2000" dirty="0">
                <a:solidFill>
                  <a:srgbClr val="A7006C"/>
                </a:solidFill>
                <a:latin typeface="Cocon" panose="02000000000000000000" pitchFamily="2" charset="0"/>
              </a:rPr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Cocon" panose="02000000000000000000" pitchFamily="2" charset="0"/>
              </a:rPr>
              <a:t>Header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Cocon" panose="02000000000000000000" pitchFamily="2" charset="0"/>
              </a:rPr>
              <a:t>Footer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Cocon" panose="02000000000000000000" pitchFamily="2" charset="0"/>
              </a:rPr>
              <a:t>Section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Cocon" panose="02000000000000000000" pitchFamily="2" charset="0"/>
              </a:rPr>
              <a:t>Aside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Cocon" panose="02000000000000000000" pitchFamily="2" charset="0"/>
              </a:rPr>
              <a:t>Article</a:t>
            </a:r>
            <a:endParaRPr lang="en-US" sz="2000" dirty="0">
              <a:latin typeface="Cocon" panose="02000000000000000000" pitchFamily="2" charset="0"/>
            </a:endParaRPr>
          </a:p>
          <a:p>
            <a:endParaRPr lang="en-US" sz="2000" dirty="0">
              <a:latin typeface="Cocon" panose="020000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130787" y="4691519"/>
            <a:ext cx="3802876" cy="1332797"/>
            <a:chOff x="4788261" y="4225005"/>
            <a:chExt cx="3802876" cy="1233310"/>
          </a:xfrm>
        </p:grpSpPr>
        <p:grpSp>
          <p:nvGrpSpPr>
            <p:cNvPr id="7" name="Group 6"/>
            <p:cNvGrpSpPr/>
            <p:nvPr/>
          </p:nvGrpSpPr>
          <p:grpSpPr>
            <a:xfrm>
              <a:off x="4788261" y="4225005"/>
              <a:ext cx="3802876" cy="1233310"/>
              <a:chOff x="4788261" y="4225005"/>
              <a:chExt cx="3802876" cy="123331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88261" y="4225005"/>
                <a:ext cx="3802876" cy="1233310"/>
              </a:xfrm>
              <a:prstGeom prst="rect">
                <a:avLst/>
              </a:prstGeom>
              <a:solidFill>
                <a:srgbClr val="A7006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DE3E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937492" y="4391365"/>
                <a:ext cx="3541582" cy="939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Monaco"/>
                    <a:cs typeface="Monaco"/>
                  </a:rPr>
                  <a:t>header, section, aside, footer, article {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  <a:latin typeface="Monaco"/>
                    <a:cs typeface="Monaco"/>
                  </a:rPr>
                  <a:t>    outline: 5px dotted red;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}</a:t>
                </a:r>
                <a:endParaRPr lang="en-US" dirty="0" smtClean="0">
                  <a:solidFill>
                    <a:schemeClr val="bg1"/>
                  </a:solidFill>
                  <a:latin typeface="Monaco"/>
                  <a:cs typeface="Monaco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879108" y="5058205"/>
              <a:ext cx="712029" cy="400110"/>
            </a:xfrm>
            <a:prstGeom prst="rect">
              <a:avLst/>
            </a:prstGeom>
            <a:solidFill>
              <a:srgbClr val="2B9896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bg1"/>
                  </a:solidFill>
                  <a:latin typeface="Cocon" panose="02000000000000000000" pitchFamily="2" charset="0"/>
                </a:rPr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1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Používejte</a:t>
            </a:r>
            <a:r>
              <a:rPr lang="en-US" dirty="0" smtClean="0"/>
              <a:t> outline pro </a:t>
            </a:r>
            <a:r>
              <a:rPr lang="en-US" dirty="0" err="1" smtClean="0"/>
              <a:t>zvýraznění</a:t>
            </a:r>
            <a:r>
              <a:rPr lang="en-US" dirty="0" smtClean="0"/>
              <a:t> </a:t>
            </a:r>
            <a:r>
              <a:rPr lang="en-US" dirty="0" err="1" smtClean="0"/>
              <a:t>vašeho</a:t>
            </a:r>
            <a:r>
              <a:rPr lang="en-US" dirty="0" smtClean="0"/>
              <a:t> </a:t>
            </a:r>
            <a:r>
              <a:rPr lang="en-US" dirty="0" err="1" smtClean="0"/>
              <a:t>rozvržení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2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A7006C"/>
                </a:solidFill>
                <a:latin typeface="Cocon" charset="0"/>
              </a:rPr>
              <a:t>Float</a:t>
            </a:r>
          </a:p>
        </p:txBody>
      </p:sp>
      <p:pic>
        <p:nvPicPr>
          <p:cNvPr id="56322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r="7140"/>
          <a:stretch>
            <a:fillRect/>
          </a:stretch>
        </p:blipFill>
        <p:spPr>
          <a:xfrm>
            <a:off x="457200" y="1066800"/>
            <a:ext cx="3844925" cy="2112963"/>
          </a:xfrm>
        </p:spPr>
      </p:pic>
      <p:pic>
        <p:nvPicPr>
          <p:cNvPr id="563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24250"/>
            <a:ext cx="41036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6"/>
          <p:cNvSpPr txBox="1">
            <a:spLocks noChangeArrowheads="1"/>
          </p:cNvSpPr>
          <p:nvPr/>
        </p:nvSpPr>
        <p:spPr bwMode="auto">
          <a:xfrm>
            <a:off x="5054600" y="1789113"/>
            <a:ext cx="1871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7006C"/>
                </a:solidFill>
                <a:latin typeface="Cocon" charset="0"/>
              </a:rPr>
              <a:t>bez stylování </a:t>
            </a:r>
          </a:p>
        </p:txBody>
      </p:sp>
      <p:sp>
        <p:nvSpPr>
          <p:cNvPr id="56325" name="TextBox 7"/>
          <p:cNvSpPr txBox="1">
            <a:spLocks noChangeArrowheads="1"/>
          </p:cNvSpPr>
          <p:nvPr/>
        </p:nvSpPr>
        <p:spPr bwMode="auto">
          <a:xfrm>
            <a:off x="5054600" y="3717925"/>
            <a:ext cx="1871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7006C"/>
                </a:solidFill>
                <a:latin typeface="Cocon" charset="0"/>
              </a:rPr>
              <a:t>float: left;</a:t>
            </a:r>
          </a:p>
        </p:txBody>
      </p:sp>
      <p:pic>
        <p:nvPicPr>
          <p:cNvPr id="5632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54638"/>
            <a:ext cx="4002088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TextBox 9"/>
          <p:cNvSpPr txBox="1">
            <a:spLocks noChangeArrowheads="1"/>
          </p:cNvSpPr>
          <p:nvPr/>
        </p:nvSpPr>
        <p:spPr bwMode="auto">
          <a:xfrm>
            <a:off x="5054600" y="6191250"/>
            <a:ext cx="1871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>
                <a:solidFill>
                  <a:srgbClr val="A7006C"/>
                </a:solidFill>
                <a:latin typeface="Cocon" charset="0"/>
              </a:rPr>
              <a:t>float: right;</a:t>
            </a:r>
          </a:p>
        </p:txBody>
      </p:sp>
    </p:spTree>
    <p:extLst>
      <p:ext uri="{BB962C8B-B14F-4D97-AF65-F5344CB8AC3E}">
        <p14:creationId xmlns:p14="http://schemas.microsoft.com/office/powerpoint/2010/main" val="337569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A7006C"/>
                </a:solidFill>
                <a:latin typeface="Cocon" charset="0"/>
              </a:rPr>
              <a:t>Float pro layout</a:t>
            </a:r>
          </a:p>
        </p:txBody>
      </p:sp>
      <p:pic>
        <p:nvPicPr>
          <p:cNvPr id="5734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r="11307"/>
          <a:stretch>
            <a:fillRect/>
          </a:stretch>
        </p:blipFill>
        <p:spPr>
          <a:xfrm>
            <a:off x="1773238" y="1108075"/>
            <a:ext cx="5537200" cy="3046413"/>
          </a:xfrm>
        </p:spPr>
      </p:pic>
      <p:pic>
        <p:nvPicPr>
          <p:cNvPr id="5734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25" y="4416425"/>
            <a:ext cx="19939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16425"/>
            <a:ext cx="472440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63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Jak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udělat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dva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sloupce</a:t>
            </a:r>
            <a:r>
              <a:rPr lang="en-US" dirty="0">
                <a:solidFill>
                  <a:srgbClr val="A7006C"/>
                </a:solidFill>
              </a:rPr>
              <a:t>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6997" y="1600200"/>
            <a:ext cx="3802876" cy="2765103"/>
            <a:chOff x="4788261" y="4225005"/>
            <a:chExt cx="3802876" cy="2558701"/>
          </a:xfrm>
        </p:grpSpPr>
        <p:grpSp>
          <p:nvGrpSpPr>
            <p:cNvPr id="5" name="Group 4"/>
            <p:cNvGrpSpPr/>
            <p:nvPr/>
          </p:nvGrpSpPr>
          <p:grpSpPr>
            <a:xfrm>
              <a:off x="4788261" y="4225005"/>
              <a:ext cx="3802876" cy="2558701"/>
              <a:chOff x="4788261" y="4225005"/>
              <a:chExt cx="3802876" cy="255870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788261" y="4225005"/>
                <a:ext cx="3802876" cy="2558701"/>
              </a:xfrm>
              <a:prstGeom prst="rect">
                <a:avLst/>
              </a:prstGeom>
              <a:solidFill>
                <a:srgbClr val="A7006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DE3E2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937492" y="4391365"/>
                <a:ext cx="3541582" cy="2392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article {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   float: right;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   width: 70%;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}</a:t>
                </a:r>
              </a:p>
              <a:p>
                <a:endParaRPr lang="en-US" dirty="0">
                  <a:solidFill>
                    <a:schemeClr val="bg1"/>
                  </a:solidFill>
                  <a:latin typeface="Monaco"/>
                  <a:cs typeface="Monaco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aside {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   float: left;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   width: 30%;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}</a:t>
                </a:r>
                <a:endParaRPr lang="en-US" dirty="0" smtClean="0">
                  <a:solidFill>
                    <a:schemeClr val="bg1"/>
                  </a:solidFill>
                  <a:latin typeface="Monaco"/>
                  <a:cs typeface="Monaco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879108" y="6383596"/>
              <a:ext cx="712029" cy="400110"/>
            </a:xfrm>
            <a:prstGeom prst="rect">
              <a:avLst/>
            </a:prstGeom>
            <a:solidFill>
              <a:srgbClr val="2B9896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bg1"/>
                  </a:solidFill>
                  <a:latin typeface="Cocon" panose="02000000000000000000" pitchFamily="2" charset="0"/>
                </a:rPr>
                <a:t>CSS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73458" y="1614955"/>
            <a:ext cx="3802876" cy="2765103"/>
            <a:chOff x="4788261" y="4225005"/>
            <a:chExt cx="3802876" cy="2558701"/>
          </a:xfrm>
        </p:grpSpPr>
        <p:grpSp>
          <p:nvGrpSpPr>
            <p:cNvPr id="10" name="Group 9"/>
            <p:cNvGrpSpPr/>
            <p:nvPr/>
          </p:nvGrpSpPr>
          <p:grpSpPr>
            <a:xfrm>
              <a:off x="4788261" y="4225005"/>
              <a:ext cx="3802876" cy="2558701"/>
              <a:chOff x="4788261" y="4225005"/>
              <a:chExt cx="3802876" cy="255870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88261" y="4225005"/>
                <a:ext cx="3802876" cy="2558701"/>
              </a:xfrm>
              <a:prstGeom prst="rect">
                <a:avLst/>
              </a:prstGeom>
              <a:solidFill>
                <a:srgbClr val="A7006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DE3E2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937492" y="4391365"/>
                <a:ext cx="3541582" cy="2136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section {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   overflow: hidden;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}</a:t>
                </a:r>
              </a:p>
              <a:p>
                <a:endParaRPr lang="en-US" dirty="0">
                  <a:solidFill>
                    <a:schemeClr val="bg1"/>
                  </a:solidFill>
                  <a:latin typeface="Monaco"/>
                  <a:cs typeface="Monaco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footer {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   position: fixed;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   bottom: 0;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}</a:t>
                </a:r>
                <a:endParaRPr lang="en-US" dirty="0" smtClean="0">
                  <a:solidFill>
                    <a:schemeClr val="bg1"/>
                  </a:solidFill>
                  <a:latin typeface="Monaco"/>
                  <a:cs typeface="Monaco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879108" y="6383596"/>
              <a:ext cx="712029" cy="400110"/>
            </a:xfrm>
            <a:prstGeom prst="rect">
              <a:avLst/>
            </a:prstGeom>
            <a:solidFill>
              <a:srgbClr val="2B9896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bg1"/>
                  </a:solidFill>
                  <a:latin typeface="Cocon" panose="02000000000000000000" pitchFamily="2" charset="0"/>
                </a:rPr>
                <a:t>CSS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00" y="5217434"/>
            <a:ext cx="7807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con" panose="02000000000000000000" pitchFamily="2" charset="0"/>
              </a:rPr>
              <a:t>Pokud</a:t>
            </a:r>
            <a:r>
              <a:rPr lang="en-US" sz="2000" dirty="0" smtClean="0">
                <a:latin typeface="Cocon" panose="02000000000000000000" pitchFamily="2" charset="0"/>
              </a:rPr>
              <a:t> element </a:t>
            </a:r>
            <a:r>
              <a:rPr lang="en-US" sz="2000" dirty="0" err="1" smtClean="0">
                <a:latin typeface="Cocon" panose="02000000000000000000" pitchFamily="2" charset="0"/>
              </a:rPr>
              <a:t>obsahuje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pouze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prvky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které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floatují</a:t>
            </a:r>
            <a:r>
              <a:rPr lang="en-US" sz="2000" dirty="0" smtClean="0">
                <a:latin typeface="Cocon" panose="02000000000000000000" pitchFamily="2" charset="0"/>
              </a:rPr>
              <a:t> (v </a:t>
            </a:r>
            <a:r>
              <a:rPr lang="en-US" sz="2000" dirty="0" err="1" smtClean="0">
                <a:latin typeface="Cocon" panose="02000000000000000000" pitchFamily="2" charset="0"/>
              </a:rPr>
              <a:t>našem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případě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smtClean="0">
                <a:solidFill>
                  <a:srgbClr val="A7006C"/>
                </a:solidFill>
                <a:latin typeface="Cocon" panose="02000000000000000000" pitchFamily="2" charset="0"/>
              </a:rPr>
              <a:t>section</a:t>
            </a:r>
            <a:r>
              <a:rPr lang="en-US" sz="2000" dirty="0">
                <a:latin typeface="Cocon" panose="02000000000000000000" pitchFamily="2" charset="0"/>
              </a:rPr>
              <a:t>)</a:t>
            </a:r>
            <a:r>
              <a:rPr lang="en-US" sz="2000" dirty="0" smtClean="0">
                <a:latin typeface="Cocon" panose="02000000000000000000" pitchFamily="2" charset="0"/>
              </a:rPr>
              <a:t> – </a:t>
            </a:r>
            <a:r>
              <a:rPr lang="en-US" sz="2000" dirty="0" err="1" smtClean="0">
                <a:latin typeface="Cocon" panose="02000000000000000000" pitchFamily="2" charset="0"/>
              </a:rPr>
              <a:t>scvrkne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sejeho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výška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na</a:t>
            </a:r>
            <a:r>
              <a:rPr lang="en-US" sz="2000" dirty="0" smtClean="0">
                <a:latin typeface="Cocon" panose="02000000000000000000" pitchFamily="2" charset="0"/>
              </a:rPr>
              <a:t> 0</a:t>
            </a:r>
          </a:p>
          <a:p>
            <a:r>
              <a:rPr lang="en-US" sz="2000" dirty="0" smtClean="0">
                <a:latin typeface="Cocon" panose="02000000000000000000" pitchFamily="2" charset="0"/>
              </a:rPr>
              <a:t>=&gt; To </a:t>
            </a:r>
            <a:r>
              <a:rPr lang="en-US" sz="20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opraví</a:t>
            </a:r>
            <a:r>
              <a:rPr lang="en-US" sz="2000" dirty="0" smtClean="0">
                <a:solidFill>
                  <a:srgbClr val="A7006C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overflow:hidden</a:t>
            </a:r>
            <a:r>
              <a:rPr lang="en-US" sz="2000" dirty="0" smtClean="0">
                <a:latin typeface="Cocon" panose="02000000000000000000" pitchFamily="2" charset="0"/>
              </a:rPr>
              <a:t>, </a:t>
            </a:r>
            <a:r>
              <a:rPr lang="en-US" sz="2000" dirty="0" err="1" smtClean="0">
                <a:latin typeface="Cocon" panose="02000000000000000000" pitchFamily="2" charset="0"/>
              </a:rPr>
              <a:t>které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nastaví</a:t>
            </a:r>
            <a:r>
              <a:rPr lang="en-US" sz="2000" dirty="0" smtClean="0">
                <a:latin typeface="Cocon" panose="02000000000000000000" pitchFamily="2" charset="0"/>
              </a:rPr>
              <a:t>, </a:t>
            </a:r>
            <a:r>
              <a:rPr lang="en-US" sz="2000" dirty="0" err="1" smtClean="0">
                <a:latin typeface="Cocon" panose="02000000000000000000" pitchFamily="2" charset="0"/>
              </a:rPr>
              <a:t>že</a:t>
            </a:r>
            <a:r>
              <a:rPr lang="en-US" sz="2000" dirty="0" smtClean="0">
                <a:latin typeface="Cocon" panose="02000000000000000000" pitchFamily="2" charset="0"/>
              </a:rPr>
              <a:t> se </a:t>
            </a:r>
            <a:r>
              <a:rPr lang="en-US" sz="2000" dirty="0" err="1" smtClean="0">
                <a:latin typeface="Cocon" panose="02000000000000000000" pitchFamily="2" charset="0"/>
              </a:rPr>
              <a:t>má</a:t>
            </a:r>
            <a:r>
              <a:rPr lang="en-US" sz="2000" dirty="0" smtClean="0">
                <a:latin typeface="Cocon" panose="02000000000000000000" pitchFamily="2" charset="0"/>
              </a:rPr>
              <a:t> element </a:t>
            </a:r>
            <a:r>
              <a:rPr lang="en-US" sz="2000" dirty="0" err="1" smtClean="0">
                <a:latin typeface="Cocon" panose="02000000000000000000" pitchFamily="2" charset="0"/>
              </a:rPr>
              <a:t>roztáhnout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kolem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svého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obsahu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71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6779" r="6779"/>
          <a:stretch>
            <a:fillRect/>
          </a:stretch>
        </p:blipFill>
        <p:spPr>
          <a:xfrm>
            <a:off x="2079385" y="130851"/>
            <a:ext cx="6001577" cy="33006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385" y="3431488"/>
            <a:ext cx="6001577" cy="26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A7006C"/>
                </a:solidFill>
              </a:rPr>
              <a:t>Praktická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část</a:t>
            </a:r>
            <a:r>
              <a:rPr lang="en-US" dirty="0">
                <a:solidFill>
                  <a:srgbClr val="A7006C"/>
                </a:solidFill>
              </a:rPr>
              <a:t>: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nastylujte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svůj</a:t>
            </a:r>
            <a:r>
              <a:rPr lang="en-US" dirty="0" smtClean="0">
                <a:solidFill>
                  <a:srgbClr val="A7006C"/>
                </a:solidFill>
              </a:rPr>
              <a:t> web!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10119" y="790813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8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Jak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aplikovat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styly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na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stránku</a:t>
            </a:r>
            <a:r>
              <a:rPr lang="en-US" dirty="0" smtClean="0">
                <a:solidFill>
                  <a:srgbClr val="A7006C"/>
                </a:solidFill>
              </a:rPr>
              <a:t>?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842509"/>
            <a:ext cx="5233758" cy="795066"/>
          </a:xfrm>
          <a:prstGeom prst="rect">
            <a:avLst/>
          </a:prstGeom>
          <a:solidFill>
            <a:srgbClr val="2B98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417638"/>
            <a:ext cx="2515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con" panose="02000000000000000000" pitchFamily="2" charset="0"/>
              </a:rPr>
              <a:t>1. Inline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2829773"/>
            <a:ext cx="2515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con" panose="02000000000000000000" pitchFamily="2" charset="0"/>
              </a:rPr>
              <a:t>2. Element style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189" y="5986240"/>
            <a:ext cx="5457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con" panose="02000000000000000000" pitchFamily="2" charset="0"/>
              </a:rPr>
              <a:t>3. </a:t>
            </a:r>
            <a:r>
              <a:rPr lang="en-US" sz="2000" dirty="0" err="1" smtClean="0">
                <a:latin typeface="Cocon" panose="02000000000000000000" pitchFamily="2" charset="0"/>
              </a:rPr>
              <a:t>Nejlepší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cesta</a:t>
            </a:r>
            <a:r>
              <a:rPr lang="en-US" sz="2000" dirty="0" smtClean="0">
                <a:latin typeface="Cocon" panose="02000000000000000000" pitchFamily="2" charset="0"/>
              </a:rPr>
              <a:t> je ….. </a:t>
            </a:r>
          </a:p>
        </p:txBody>
      </p:sp>
      <p:sp>
        <p:nvSpPr>
          <p:cNvPr id="10" name="Multiply 9"/>
          <p:cNvSpPr/>
          <p:nvPr/>
        </p:nvSpPr>
        <p:spPr>
          <a:xfrm>
            <a:off x="5935198" y="1990393"/>
            <a:ext cx="928139" cy="793714"/>
          </a:xfrm>
          <a:prstGeom prst="mathMultiply">
            <a:avLst/>
          </a:prstGeom>
          <a:solidFill>
            <a:srgbClr val="A70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Multiply 10"/>
          <p:cNvSpPr/>
          <p:nvPr/>
        </p:nvSpPr>
        <p:spPr>
          <a:xfrm>
            <a:off x="5935198" y="4261638"/>
            <a:ext cx="928139" cy="793714"/>
          </a:xfrm>
          <a:prstGeom prst="mathMultiply">
            <a:avLst/>
          </a:prstGeom>
          <a:solidFill>
            <a:srgbClr val="A70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0472" y="2091609"/>
            <a:ext cx="4989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Monaco"/>
                <a:cs typeface="Monaco"/>
              </a:rPr>
              <a:t>&lt;h1 style=“</a:t>
            </a:r>
            <a:r>
              <a:rPr lang="en-US" sz="1600" dirty="0" smtClean="0">
                <a:solidFill>
                  <a:srgbClr val="FFC9EF"/>
                </a:solidFill>
                <a:latin typeface="Monaco"/>
                <a:cs typeface="Monaco"/>
              </a:rPr>
              <a:t>color: blue;</a:t>
            </a:r>
            <a:r>
              <a:rPr lang="en-US" sz="1600" dirty="0" smtClean="0">
                <a:solidFill>
                  <a:srgbClr val="FFFFFF"/>
                </a:solidFill>
                <a:latin typeface="Monaco"/>
                <a:cs typeface="Monaco"/>
              </a:rPr>
              <a:t>”&gt;</a:t>
            </a:r>
            <a:r>
              <a:rPr lang="en-US" sz="1600" dirty="0" err="1" smtClean="0">
                <a:solidFill>
                  <a:srgbClr val="FFFFFF"/>
                </a:solidFill>
                <a:latin typeface="Monaco"/>
                <a:cs typeface="Monaco"/>
              </a:rPr>
              <a:t>Nadpis</a:t>
            </a:r>
            <a:r>
              <a:rPr lang="en-US" sz="1600" dirty="0" smtClean="0">
                <a:solidFill>
                  <a:srgbClr val="FFFFFF"/>
                </a:solidFill>
                <a:latin typeface="Monaco"/>
                <a:cs typeface="Monaco"/>
              </a:rPr>
              <a:t>&lt;/h1&gt;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3388626"/>
            <a:ext cx="5233758" cy="2240468"/>
          </a:xfrm>
          <a:prstGeom prst="rect">
            <a:avLst/>
          </a:prstGeom>
          <a:solidFill>
            <a:srgbClr val="2B98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8189" y="3516969"/>
            <a:ext cx="49895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  <a:latin typeface="Monaco"/>
                <a:cs typeface="Monaco"/>
              </a:rPr>
              <a:t>&lt;head&gt;</a:t>
            </a:r>
          </a:p>
          <a:p>
            <a:r>
              <a:rPr lang="en-US" sz="160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Monaco"/>
                <a:cs typeface="Monaco"/>
              </a:rPr>
              <a:t>  ...</a:t>
            </a:r>
          </a:p>
          <a:p>
            <a:r>
              <a:rPr lang="en-US" sz="160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Monaco"/>
                <a:cs typeface="Monaco"/>
              </a:rPr>
              <a:t>  &lt;style&gt;</a:t>
            </a:r>
          </a:p>
          <a:p>
            <a:r>
              <a:rPr lang="en-US" sz="160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Monaco"/>
                <a:cs typeface="Monaco"/>
              </a:rPr>
              <a:t>    </a:t>
            </a:r>
            <a:r>
              <a:rPr lang="en-US" sz="1600" dirty="0" smtClean="0">
                <a:solidFill>
                  <a:srgbClr val="FFC9EF"/>
                </a:solidFill>
                <a:latin typeface="Monaco"/>
                <a:cs typeface="Monaco"/>
              </a:rPr>
              <a:t> h1 {</a:t>
            </a:r>
          </a:p>
          <a:p>
            <a:r>
              <a:rPr lang="en-US" sz="1600" dirty="0">
                <a:solidFill>
                  <a:srgbClr val="FFC9EF"/>
                </a:solidFill>
                <a:latin typeface="Monaco"/>
                <a:cs typeface="Monaco"/>
              </a:rPr>
              <a:t>	</a:t>
            </a:r>
            <a:r>
              <a:rPr lang="en-US" sz="1600" dirty="0" smtClean="0">
                <a:solidFill>
                  <a:srgbClr val="FFC9EF"/>
                </a:solidFill>
                <a:latin typeface="Monaco"/>
                <a:cs typeface="Monaco"/>
              </a:rPr>
              <a:t>color: blue;</a:t>
            </a:r>
          </a:p>
          <a:p>
            <a:r>
              <a:rPr lang="en-US" sz="1600" dirty="0">
                <a:solidFill>
                  <a:srgbClr val="FFC9EF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C9EF"/>
                </a:solidFill>
                <a:latin typeface="Monaco"/>
                <a:cs typeface="Monaco"/>
              </a:rPr>
              <a:t>     }</a:t>
            </a:r>
          </a:p>
          <a:p>
            <a:r>
              <a:rPr lang="en-US" sz="1600" dirty="0">
                <a:solidFill>
                  <a:srgbClr val="FFFFFF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Monaco"/>
                <a:cs typeface="Monaco"/>
              </a:rPr>
              <a:t>  &lt;/style&gt;</a:t>
            </a:r>
          </a:p>
          <a:p>
            <a:r>
              <a:rPr lang="en-US" sz="1600" dirty="0" smtClean="0">
                <a:solidFill>
                  <a:srgbClr val="FFFFFF"/>
                </a:solidFill>
                <a:latin typeface="Monaco"/>
                <a:cs typeface="Monaco"/>
              </a:rPr>
              <a:t>&lt;/head&gt;</a:t>
            </a:r>
          </a:p>
          <a:p>
            <a:endParaRPr lang="en-US" sz="1600" dirty="0" smtClean="0">
              <a:solidFill>
                <a:srgbClr val="FFFFFF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53320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212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Externím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souborem</a:t>
            </a:r>
            <a:r>
              <a:rPr lang="en-US" dirty="0" smtClean="0">
                <a:solidFill>
                  <a:srgbClr val="A7006C"/>
                </a:solidFill>
              </a:rPr>
              <a:t>!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3052" y="1086779"/>
            <a:ext cx="859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onaco"/>
                <a:cs typeface="Monaco"/>
              </a:rPr>
              <a:t>&lt;link </a:t>
            </a:r>
            <a:r>
              <a:rPr lang="en-US" sz="2000" dirty="0" err="1" smtClean="0">
                <a:latin typeface="Monaco"/>
                <a:cs typeface="Monaco"/>
              </a:rPr>
              <a:t>rel</a:t>
            </a:r>
            <a:r>
              <a:rPr lang="en-US" sz="2000" dirty="0" smtClean="0">
                <a:latin typeface="Monaco"/>
                <a:cs typeface="Monaco"/>
              </a:rPr>
              <a:t>=“</a:t>
            </a:r>
            <a:r>
              <a:rPr lang="en-US" sz="2000" dirty="0" err="1" smtClean="0">
                <a:latin typeface="Monaco"/>
                <a:cs typeface="Monaco"/>
              </a:rPr>
              <a:t>styleshet</a:t>
            </a:r>
            <a:r>
              <a:rPr lang="en-US" sz="2000" dirty="0" smtClean="0">
                <a:latin typeface="Monaco"/>
                <a:cs typeface="Monaco"/>
              </a:rPr>
              <a:t>” </a:t>
            </a:r>
            <a:r>
              <a:rPr lang="en-US" sz="2000" dirty="0" err="1" smtClean="0">
                <a:latin typeface="Monaco"/>
                <a:cs typeface="Monaco"/>
              </a:rPr>
              <a:t>href</a:t>
            </a:r>
            <a:r>
              <a:rPr lang="en-US" sz="2000" dirty="0" smtClean="0">
                <a:latin typeface="Monaco"/>
                <a:cs typeface="Monaco"/>
              </a:rPr>
              <a:t>=“</a:t>
            </a:r>
            <a:r>
              <a:rPr lang="en-US" sz="2000" dirty="0" err="1" smtClean="0">
                <a:solidFill>
                  <a:srgbClr val="2B9896"/>
                </a:solidFill>
                <a:latin typeface="Monaco"/>
                <a:cs typeface="Monaco"/>
              </a:rPr>
              <a:t>robin.css</a:t>
            </a:r>
            <a:r>
              <a:rPr lang="en-US" sz="2000" dirty="0" smtClean="0">
                <a:latin typeface="Monaco"/>
                <a:cs typeface="Monaco"/>
              </a:rPr>
              <a:t>” type=“text/</a:t>
            </a:r>
            <a:r>
              <a:rPr lang="en-US" sz="2000" dirty="0" err="1" smtClean="0">
                <a:latin typeface="Monaco"/>
                <a:cs typeface="Monaco"/>
              </a:rPr>
              <a:t>css</a:t>
            </a:r>
            <a:r>
              <a:rPr lang="en-US" sz="2000" dirty="0" smtClean="0">
                <a:latin typeface="Monaco"/>
                <a:cs typeface="Monaco"/>
              </a:rPr>
              <a:t>”&gt;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3508"/>
            <a:ext cx="7841471" cy="54275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082" y="3310724"/>
            <a:ext cx="8072836" cy="354727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299623" y="4582377"/>
            <a:ext cx="3810129" cy="24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65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Syntaxe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414" y="2589292"/>
            <a:ext cx="8229600" cy="780943"/>
          </a:xfrm>
          <a:ln>
            <a:noFill/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600" b="1" dirty="0" smtClean="0">
                <a:solidFill>
                  <a:srgbClr val="2B9896"/>
                </a:solidFill>
                <a:latin typeface="Monaco"/>
                <a:cs typeface="Monaco"/>
              </a:rPr>
              <a:t>h1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  <a:latin typeface="Monaco"/>
                <a:cs typeface="Monaco"/>
              </a:rPr>
              <a:t>{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  <a:latin typeface="Monaco"/>
                <a:cs typeface="Monaco"/>
              </a:rPr>
              <a:t>background-color</a:t>
            </a:r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  <a:latin typeface="Monaco"/>
                <a:cs typeface="Monaco"/>
              </a:rPr>
              <a:t>: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  <a:latin typeface="Monaco"/>
                <a:cs typeface="Monaco"/>
              </a:rPr>
              <a:t>yellow</a:t>
            </a:r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  <a:latin typeface="Monaco"/>
                <a:cs typeface="Monaco"/>
              </a:rPr>
              <a:t>;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smtClean="0">
                <a:solidFill>
                  <a:srgbClr val="A6A6A6"/>
                </a:solidFill>
                <a:latin typeface="Monaco"/>
                <a:cs typeface="Monaco"/>
              </a:rPr>
              <a:t>}</a:t>
            </a:r>
            <a:endParaRPr lang="en-US" sz="3600" b="1" dirty="0">
              <a:solidFill>
                <a:srgbClr val="A6A6A6"/>
              </a:solidFill>
              <a:latin typeface="Monaco"/>
              <a:cs typeface="Monaco"/>
            </a:endParaRPr>
          </a:p>
        </p:txBody>
      </p:sp>
      <p:sp>
        <p:nvSpPr>
          <p:cNvPr id="4" name="Up Arrow 3"/>
          <p:cNvSpPr/>
          <p:nvPr/>
        </p:nvSpPr>
        <p:spPr>
          <a:xfrm>
            <a:off x="598405" y="3174858"/>
            <a:ext cx="232035" cy="847091"/>
          </a:xfrm>
          <a:prstGeom prst="upArrow">
            <a:avLst/>
          </a:prstGeom>
          <a:solidFill>
            <a:srgbClr val="A700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414" y="4137749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latin typeface="Cocon" panose="02000000000000000000" pitchFamily="2" charset="0"/>
              </a:rPr>
              <a:t>Selektor</a:t>
            </a:r>
            <a:endParaRPr lang="en-US" sz="2000" dirty="0" smtClean="0">
              <a:latin typeface="Cocon" panose="02000000000000000000" pitchFamily="2" charset="0"/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2997878" y="3174858"/>
            <a:ext cx="232035" cy="847091"/>
          </a:xfrm>
          <a:prstGeom prst="upArrow">
            <a:avLst/>
          </a:prstGeom>
          <a:solidFill>
            <a:srgbClr val="A700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0995" y="4142096"/>
            <a:ext cx="1252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latin typeface="Cocon" panose="02000000000000000000" pitchFamily="2" charset="0"/>
              </a:rPr>
              <a:t>V</a:t>
            </a:r>
            <a:r>
              <a:rPr lang="en-US" sz="2000" dirty="0" err="1" smtClean="0">
                <a:latin typeface="Cocon" panose="02000000000000000000" pitchFamily="2" charset="0"/>
              </a:rPr>
              <a:t>lastnost</a:t>
            </a:r>
            <a:endParaRPr lang="en-US" sz="2000" dirty="0" smtClean="0">
              <a:latin typeface="Cocon" panose="02000000000000000000" pitchFamily="2" charset="0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7155930" y="3174858"/>
            <a:ext cx="232035" cy="847091"/>
          </a:xfrm>
          <a:prstGeom prst="upArrow">
            <a:avLst/>
          </a:prstGeom>
          <a:solidFill>
            <a:srgbClr val="A700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78751" y="4137749"/>
            <a:ext cx="1154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latin typeface="Cocon" panose="02000000000000000000" pitchFamily="2" charset="0"/>
              </a:rPr>
              <a:t>Hodnota</a:t>
            </a:r>
            <a:endParaRPr lang="en-US" sz="2000" dirty="0" smtClean="0">
              <a:latin typeface="Cocon" panose="02000000000000000000" pitchFamily="2" charset="0"/>
            </a:endParaRPr>
          </a:p>
        </p:txBody>
      </p:sp>
      <p:sp>
        <p:nvSpPr>
          <p:cNvPr id="11" name="Curved Left Arrow 10"/>
          <p:cNvSpPr/>
          <p:nvPr/>
        </p:nvSpPr>
        <p:spPr>
          <a:xfrm>
            <a:off x="8551333" y="2935111"/>
            <a:ext cx="596920" cy="2991556"/>
          </a:xfrm>
          <a:prstGeom prst="curvedLeftArrow">
            <a:avLst/>
          </a:prstGeom>
          <a:solidFill>
            <a:srgbClr val="A70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9123720" y="5707491"/>
            <a:ext cx="17675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Cocon" panose="02000000000000000000" pitchFamily="2" charset="0"/>
              </a:rPr>
              <a:t>{ }      </a:t>
            </a:r>
            <a:r>
              <a:rPr lang="en-US" sz="2000" dirty="0" err="1" smtClean="0">
                <a:latin typeface="Cocon" panose="02000000000000000000" pitchFamily="2" charset="0"/>
              </a:rPr>
              <a:t>označuje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deklarační</a:t>
            </a:r>
            <a:r>
              <a:rPr lang="en-US" sz="2000" dirty="0" smtClean="0">
                <a:solidFill>
                  <a:srgbClr val="A7006C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blok</a:t>
            </a:r>
            <a:endParaRPr lang="en-US" sz="2000" dirty="0">
              <a:solidFill>
                <a:srgbClr val="A7006C"/>
              </a:solidFill>
              <a:latin typeface="Cocon" panose="02000000000000000000" pitchFamily="2" charset="0"/>
            </a:endParaRPr>
          </a:p>
          <a:p>
            <a:pPr algn="r"/>
            <a:r>
              <a:rPr lang="en-US" sz="2000" dirty="0" smtClean="0">
                <a:latin typeface="Cocon" panose="02000000000000000000" pitchFamily="2" charset="0"/>
              </a:rPr>
              <a:t> ;      </a:t>
            </a:r>
            <a:r>
              <a:rPr lang="en-US" sz="2000" dirty="0" err="1" smtClean="0">
                <a:latin typeface="Cocon" panose="02000000000000000000" pitchFamily="2" charset="0"/>
              </a:rPr>
              <a:t>označuje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konec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deklarace</a:t>
            </a:r>
            <a:endParaRPr lang="en-US" sz="2000" dirty="0" smtClean="0">
              <a:solidFill>
                <a:srgbClr val="A7006C"/>
              </a:solidFill>
              <a:latin typeface="Cocon" panose="02000000000000000000" pitchFamily="2" charset="0"/>
            </a:endParaRPr>
          </a:p>
          <a:p>
            <a:pPr algn="r"/>
            <a:r>
              <a:rPr lang="en-US" sz="2000" dirty="0" smtClean="0">
                <a:latin typeface="Cocon" panose="02000000000000000000" pitchFamily="2" charset="0"/>
              </a:rPr>
              <a:t>:  </a:t>
            </a:r>
            <a:r>
              <a:rPr lang="en-US" sz="2000" dirty="0" err="1" smtClean="0">
                <a:solidFill>
                  <a:srgbClr val="A7006C"/>
                </a:solidFill>
                <a:latin typeface="Cocon" panose="02000000000000000000" pitchFamily="2" charset="0"/>
              </a:rPr>
              <a:t>odděluje</a:t>
            </a:r>
            <a:r>
              <a:rPr lang="en-US" sz="2000" dirty="0" smtClean="0">
                <a:solidFill>
                  <a:srgbClr val="A7006C"/>
                </a:solidFill>
                <a:latin typeface="Cocon" panose="02000000000000000000" pitchFamily="2" charset="0"/>
              </a:rPr>
              <a:t> </a:t>
            </a:r>
            <a:r>
              <a:rPr lang="en-US" sz="2000" dirty="0" err="1" smtClean="0">
                <a:latin typeface="Cocon" panose="02000000000000000000" pitchFamily="2" charset="0"/>
              </a:rPr>
              <a:t>vlastnost</a:t>
            </a:r>
            <a:r>
              <a:rPr lang="en-US" sz="2000" dirty="0" smtClean="0">
                <a:latin typeface="Cocon" panose="02000000000000000000" pitchFamily="2" charset="0"/>
              </a:rPr>
              <a:t> a </a:t>
            </a:r>
            <a:r>
              <a:rPr lang="en-US" sz="2000" dirty="0" err="1" smtClean="0">
                <a:latin typeface="Cocon" panose="02000000000000000000" pitchFamily="2" charset="0"/>
              </a:rPr>
              <a:t>hodnotu</a:t>
            </a:r>
            <a:r>
              <a:rPr lang="en-US" sz="2000" dirty="0" smtClean="0">
                <a:latin typeface="Cocon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795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Selektor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0410"/>
            <a:ext cx="8229600" cy="2196255"/>
          </a:xfrm>
        </p:spPr>
        <p:txBody>
          <a:bodyPr/>
          <a:lstStyle/>
          <a:p>
            <a:r>
              <a:rPr lang="en-US" dirty="0" smtClean="0"/>
              <a:t>z HTML </a:t>
            </a:r>
            <a:r>
              <a:rPr lang="en-US" dirty="0" err="1" smtClean="0"/>
              <a:t>dokumentu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A7006C"/>
                </a:solidFill>
              </a:rPr>
              <a:t>vybere</a:t>
            </a:r>
            <a:r>
              <a:rPr lang="en-US" dirty="0" smtClean="0"/>
              <a:t> element, </a:t>
            </a:r>
            <a:r>
              <a:rPr lang="en-US" dirty="0" err="1" smtClean="0"/>
              <a:t>který</a:t>
            </a:r>
            <a:r>
              <a:rPr lang="en-US" dirty="0" smtClean="0"/>
              <a:t> </a:t>
            </a:r>
            <a:r>
              <a:rPr lang="en-US" dirty="0" err="1" smtClean="0"/>
              <a:t>chceme</a:t>
            </a:r>
            <a:r>
              <a:rPr lang="en-US" dirty="0" smtClean="0"/>
              <a:t> </a:t>
            </a:r>
            <a:r>
              <a:rPr lang="en-US" dirty="0" err="1" smtClean="0"/>
              <a:t>stylovat</a:t>
            </a:r>
            <a:endParaRPr lang="en-US" dirty="0" smtClean="0"/>
          </a:p>
          <a:p>
            <a:r>
              <a:rPr lang="en-US" dirty="0" err="1" smtClean="0"/>
              <a:t>Příklad</a:t>
            </a:r>
            <a:r>
              <a:rPr lang="en-US" dirty="0" smtClean="0"/>
              <a:t>:</a:t>
            </a:r>
          </a:p>
          <a:p>
            <a:pPr lvl="1"/>
            <a:r>
              <a:rPr lang="en-US" sz="2000" dirty="0" err="1" smtClean="0"/>
              <a:t>Chceme</a:t>
            </a:r>
            <a:r>
              <a:rPr lang="en-US" sz="2000" dirty="0" smtClean="0"/>
              <a:t> </a:t>
            </a:r>
            <a:r>
              <a:rPr lang="en-US" sz="2000" dirty="0" err="1" smtClean="0"/>
              <a:t>nastylovat</a:t>
            </a:r>
            <a:r>
              <a:rPr lang="en-US" sz="2000" dirty="0" smtClean="0"/>
              <a:t> pro </a:t>
            </a:r>
            <a:r>
              <a:rPr lang="en-US" sz="2000" dirty="0" err="1" smtClean="0"/>
              <a:t>každý</a:t>
            </a:r>
            <a:r>
              <a:rPr lang="en-US" sz="2000" dirty="0" smtClean="0"/>
              <a:t> </a:t>
            </a:r>
            <a:r>
              <a:rPr lang="en-US" sz="2000" dirty="0" err="1" smtClean="0"/>
              <a:t>odstavec</a:t>
            </a:r>
            <a:r>
              <a:rPr lang="en-US" sz="2000" dirty="0" smtClean="0"/>
              <a:t> </a:t>
            </a:r>
            <a:r>
              <a:rPr lang="en-US" sz="2000" dirty="0" err="1" smtClean="0"/>
              <a:t>typ</a:t>
            </a:r>
            <a:r>
              <a:rPr lang="en-US" sz="2000" dirty="0" smtClean="0"/>
              <a:t> </a:t>
            </a:r>
            <a:r>
              <a:rPr lang="en-US" sz="2000" dirty="0" err="1" smtClean="0"/>
              <a:t>písma</a:t>
            </a:r>
            <a:r>
              <a:rPr lang="en-US" sz="2000" dirty="0" smtClean="0"/>
              <a:t> </a:t>
            </a:r>
            <a:r>
              <a:rPr lang="en-US" sz="2000" dirty="0" err="1" smtClean="0"/>
              <a:t>kurzíva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4871712" y="3931941"/>
            <a:ext cx="3815088" cy="1233310"/>
            <a:chOff x="4883924" y="4225005"/>
            <a:chExt cx="3815088" cy="1233310"/>
          </a:xfrm>
        </p:grpSpPr>
        <p:grpSp>
          <p:nvGrpSpPr>
            <p:cNvPr id="16" name="Group 15"/>
            <p:cNvGrpSpPr/>
            <p:nvPr/>
          </p:nvGrpSpPr>
          <p:grpSpPr>
            <a:xfrm>
              <a:off x="4883924" y="4225005"/>
              <a:ext cx="3802876" cy="1233310"/>
              <a:chOff x="4883924" y="4225005"/>
              <a:chExt cx="3802876" cy="123331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883924" y="4225005"/>
                <a:ext cx="3802876" cy="1233310"/>
              </a:xfrm>
              <a:prstGeom prst="rect">
                <a:avLst/>
              </a:prstGeom>
              <a:solidFill>
                <a:srgbClr val="A7006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DE3E2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049555" y="4395959"/>
                <a:ext cx="3541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p {</a:t>
                </a:r>
                <a:endParaRPr lang="en-US" dirty="0">
                  <a:solidFill>
                    <a:schemeClr val="bg1"/>
                  </a:solidFill>
                  <a:latin typeface="Monaco"/>
                  <a:cs typeface="Monaco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  font-style: italic;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}</a:t>
                </a:r>
                <a:endParaRPr lang="en-US" dirty="0" smtClean="0">
                  <a:solidFill>
                    <a:schemeClr val="bg1"/>
                  </a:solidFill>
                  <a:latin typeface="Monaco"/>
                  <a:cs typeface="Monaco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986983" y="5058205"/>
              <a:ext cx="712029" cy="400110"/>
            </a:xfrm>
            <a:prstGeom prst="rect">
              <a:avLst/>
            </a:prstGeom>
            <a:solidFill>
              <a:srgbClr val="2B9896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bg1"/>
                  </a:solidFill>
                  <a:latin typeface="Cocon" panose="02000000000000000000" pitchFamily="2" charset="0"/>
                </a:rPr>
                <a:t>CSS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7199" y="3931941"/>
            <a:ext cx="4146857" cy="1771126"/>
            <a:chOff x="457199" y="4225005"/>
            <a:chExt cx="4146857" cy="1771126"/>
          </a:xfrm>
        </p:grpSpPr>
        <p:grpSp>
          <p:nvGrpSpPr>
            <p:cNvPr id="14" name="Group 13"/>
            <p:cNvGrpSpPr/>
            <p:nvPr/>
          </p:nvGrpSpPr>
          <p:grpSpPr>
            <a:xfrm>
              <a:off x="457199" y="4225005"/>
              <a:ext cx="4146857" cy="1771126"/>
              <a:chOff x="457199" y="4225005"/>
              <a:chExt cx="4146857" cy="177112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57199" y="4225005"/>
                <a:ext cx="4146857" cy="1771126"/>
              </a:xfrm>
              <a:prstGeom prst="rect">
                <a:avLst/>
              </a:prstGeom>
              <a:solidFill>
                <a:srgbClr val="A7006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DE3E2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73981" y="4395959"/>
                <a:ext cx="35415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&lt;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p&gt;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  </a:t>
                </a:r>
                <a:r>
                  <a:rPr lang="en-US" dirty="0" err="1" smtClean="0">
                    <a:solidFill>
                      <a:schemeClr val="bg1"/>
                    </a:solidFill>
                    <a:latin typeface="Monaco"/>
                    <a:cs typeface="Monaco"/>
                  </a:rPr>
                  <a:t>Lorem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Monaco"/>
                    <a:cs typeface="Monaco"/>
                  </a:rPr>
                  <a:t>ipsum</a:t>
                </a:r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dolor sit 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  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  </a:t>
                </a:r>
                <a:r>
                  <a:rPr lang="en-US" dirty="0" err="1" smtClean="0">
                    <a:solidFill>
                      <a:schemeClr val="bg1"/>
                    </a:solidFill>
                    <a:latin typeface="Monaco"/>
                    <a:cs typeface="Monaco"/>
                  </a:rPr>
                  <a:t>amet</a:t>
                </a:r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, </a:t>
                </a:r>
                <a:r>
                  <a:rPr lang="en-US" dirty="0" err="1" smtClean="0">
                    <a:solidFill>
                      <a:schemeClr val="bg1"/>
                    </a:solidFill>
                    <a:latin typeface="Monaco"/>
                    <a:cs typeface="Monaco"/>
                  </a:rPr>
                  <a:t>consectet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. 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&lt;</a:t>
                </a:r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/p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&gt;</a:t>
                </a:r>
                <a:endParaRPr lang="en-US" dirty="0">
                  <a:solidFill>
                    <a:schemeClr val="bg1"/>
                  </a:solidFill>
                  <a:latin typeface="Monaco"/>
                  <a:cs typeface="Monaco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730725" y="5596021"/>
              <a:ext cx="873331" cy="400110"/>
            </a:xfrm>
            <a:prstGeom prst="rect">
              <a:avLst/>
            </a:prstGeom>
            <a:solidFill>
              <a:srgbClr val="2B9896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bg1"/>
                  </a:solidFill>
                  <a:latin typeface="Cocon" panose="02000000000000000000" pitchFamily="2" charset="0"/>
                </a:rPr>
                <a:t>HTML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871712" y="539555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Comenia"/>
                <a:cs typeface="Comenia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menia Sans"/>
                <a:cs typeface="Comenia Sans"/>
              </a:rPr>
              <a:t>Lorem</a:t>
            </a:r>
            <a:r>
              <a:rPr lang="en-US" i="1" dirty="0" smtClean="0">
                <a:solidFill>
                  <a:srgbClr val="000000"/>
                </a:solidFill>
                <a:latin typeface="Comenia Sans"/>
                <a:cs typeface="Comenia Sans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omenia Sans"/>
                <a:cs typeface="Comenia Sans"/>
              </a:rPr>
              <a:t>ipsum</a:t>
            </a:r>
            <a:r>
              <a:rPr lang="en-US" i="1" dirty="0" smtClean="0">
                <a:solidFill>
                  <a:srgbClr val="000000"/>
                </a:solidFill>
                <a:latin typeface="Comenia Sans"/>
                <a:cs typeface="Comenia Sans"/>
              </a:rPr>
              <a:t> dolor sit </a:t>
            </a:r>
            <a:r>
              <a:rPr lang="en-US" i="1" dirty="0" err="1" smtClean="0">
                <a:solidFill>
                  <a:srgbClr val="000000"/>
                </a:solidFill>
                <a:latin typeface="Comenia Sans"/>
                <a:cs typeface="Comenia Sans"/>
              </a:rPr>
              <a:t>amet</a:t>
            </a:r>
            <a:r>
              <a:rPr lang="en-US" i="1" dirty="0" smtClean="0">
                <a:solidFill>
                  <a:srgbClr val="000000"/>
                </a:solidFill>
                <a:latin typeface="Comenia Sans"/>
                <a:cs typeface="Comenia Sans"/>
              </a:rPr>
              <a:t>, </a:t>
            </a:r>
            <a:r>
              <a:rPr lang="en-US" i="1" dirty="0" err="1" smtClean="0">
                <a:solidFill>
                  <a:srgbClr val="000000"/>
                </a:solidFill>
                <a:latin typeface="Comenia Sans"/>
                <a:cs typeface="Comenia Sans"/>
              </a:rPr>
              <a:t>consectet</a:t>
            </a:r>
            <a:r>
              <a:rPr lang="en-US" i="1" dirty="0" smtClean="0">
                <a:solidFill>
                  <a:srgbClr val="000000"/>
                </a:solidFill>
                <a:latin typeface="Comenia Sans"/>
                <a:cs typeface="Comenia Sans"/>
              </a:rPr>
              <a:t>. </a:t>
            </a:r>
          </a:p>
          <a:p>
            <a:endParaRPr lang="en-US" i="1" dirty="0" smtClean="0">
              <a:solidFill>
                <a:srgbClr val="000000"/>
              </a:solidFill>
              <a:latin typeface="Comenia Sans"/>
              <a:cs typeface="Comenia Sans"/>
            </a:endParaRPr>
          </a:p>
          <a:p>
            <a:r>
              <a:rPr lang="en-US" i="1" dirty="0" smtClean="0">
                <a:solidFill>
                  <a:srgbClr val="000000"/>
                </a:solidFill>
                <a:latin typeface="Comenia Sans"/>
                <a:cs typeface="Comenia Sans"/>
              </a:rPr>
              <a:t> </a:t>
            </a:r>
            <a:endParaRPr lang="en-US" i="1" dirty="0">
              <a:latin typeface="Comenia"/>
              <a:cs typeface="Comeni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48610" y="6051974"/>
            <a:ext cx="1238190" cy="400110"/>
          </a:xfrm>
          <a:prstGeom prst="rect">
            <a:avLst/>
          </a:prstGeom>
          <a:solidFill>
            <a:srgbClr val="2B9896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ocon" panose="02000000000000000000" pitchFamily="2" charset="0"/>
              </a:rPr>
              <a:t>Výsledek</a:t>
            </a:r>
            <a:endParaRPr lang="en-US" sz="2000" dirty="0" smtClean="0">
              <a:solidFill>
                <a:schemeClr val="bg1"/>
              </a:solidFill>
              <a:latin typeface="Coc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7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A7006C"/>
                </a:solidFill>
              </a:rPr>
              <a:t>Druhy</a:t>
            </a:r>
            <a:r>
              <a:rPr lang="en-US" dirty="0" smtClean="0">
                <a:solidFill>
                  <a:srgbClr val="A7006C"/>
                </a:solidFill>
              </a:rPr>
              <a:t> </a:t>
            </a:r>
            <a:r>
              <a:rPr lang="en-US" dirty="0" err="1" smtClean="0">
                <a:solidFill>
                  <a:srgbClr val="A7006C"/>
                </a:solidFill>
              </a:rPr>
              <a:t>selektorů</a:t>
            </a:r>
            <a:endParaRPr lang="en-US" dirty="0">
              <a:solidFill>
                <a:srgbClr val="A7006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2437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 err="1" smtClean="0"/>
              <a:t>Selektory</a:t>
            </a:r>
            <a:r>
              <a:rPr lang="en-US" sz="4600" dirty="0" smtClean="0"/>
              <a:t> </a:t>
            </a:r>
            <a:r>
              <a:rPr lang="en-US" sz="4600" dirty="0" err="1" smtClean="0"/>
              <a:t>podle</a:t>
            </a:r>
            <a:r>
              <a:rPr lang="en-US" sz="4600" dirty="0" smtClean="0"/>
              <a:t> HTML </a:t>
            </a:r>
            <a:r>
              <a:rPr lang="en-US" sz="4600" dirty="0" err="1" smtClean="0"/>
              <a:t>elementu</a:t>
            </a:r>
            <a:endParaRPr lang="en-US" sz="4600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rgbClr val="2B9896"/>
                </a:solidFill>
                <a:latin typeface="Monaco"/>
                <a:cs typeface="Monaco"/>
              </a:rPr>
              <a:t>p, </a:t>
            </a:r>
            <a:r>
              <a:rPr lang="en-US" dirty="0" err="1" smtClean="0">
                <a:solidFill>
                  <a:srgbClr val="2B9896"/>
                </a:solidFill>
                <a:latin typeface="Monaco"/>
                <a:cs typeface="Monaco"/>
              </a:rPr>
              <a:t>ul</a:t>
            </a:r>
            <a:r>
              <a:rPr lang="en-US" dirty="0" smtClean="0">
                <a:solidFill>
                  <a:srgbClr val="2B9896"/>
                </a:solidFill>
                <a:latin typeface="Monaco"/>
                <a:cs typeface="Monaco"/>
              </a:rPr>
              <a:t>, a, header, div</a:t>
            </a:r>
          </a:p>
          <a:p>
            <a:pPr marL="457200" lvl="1" indent="0">
              <a:buNone/>
            </a:pPr>
            <a:endParaRPr lang="en-US" sz="2900" dirty="0" smtClean="0">
              <a:solidFill>
                <a:srgbClr val="A7006C"/>
              </a:solidFill>
              <a:latin typeface="Monaco"/>
              <a:cs typeface="Monaco"/>
            </a:endParaRPr>
          </a:p>
          <a:p>
            <a:r>
              <a:rPr lang="en-US" sz="4600" dirty="0" err="1" smtClean="0"/>
              <a:t>Selektory</a:t>
            </a:r>
            <a:r>
              <a:rPr lang="en-US" sz="4600" dirty="0" smtClean="0"/>
              <a:t> </a:t>
            </a:r>
            <a:r>
              <a:rPr lang="en-US" sz="4600" dirty="0" err="1" smtClean="0"/>
              <a:t>podle</a:t>
            </a:r>
            <a:r>
              <a:rPr lang="en-US" sz="4600" dirty="0" smtClean="0"/>
              <a:t> class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4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4600" dirty="0" err="1" smtClean="0"/>
              <a:t>Selektory</a:t>
            </a:r>
            <a:r>
              <a:rPr lang="en-US" sz="4600" dirty="0" smtClean="0"/>
              <a:t> </a:t>
            </a:r>
            <a:r>
              <a:rPr lang="en-US" sz="4600" dirty="0" err="1" smtClean="0"/>
              <a:t>podle</a:t>
            </a:r>
            <a:r>
              <a:rPr lang="en-US" sz="4600" dirty="0" smtClean="0"/>
              <a:t> ID</a:t>
            </a:r>
            <a:endParaRPr lang="en-US" dirty="0" smtClean="0">
              <a:solidFill>
                <a:srgbClr val="A7006C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2B9896"/>
                </a:solidFill>
                <a:latin typeface="Monaco"/>
                <a:cs typeface="Monaco"/>
              </a:rPr>
              <a:t>#title { … }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2B9896"/>
              </a:solidFill>
              <a:latin typeface="Monaco"/>
              <a:cs typeface="Monaco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2B9896"/>
                </a:solidFill>
                <a:latin typeface="Monaco"/>
                <a:cs typeface="Monaco"/>
              </a:rPr>
              <a:t>&lt;p id=“title”&gt;&lt;/p&gt;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8756" y="3358722"/>
            <a:ext cx="2957690" cy="1341849"/>
            <a:chOff x="457199" y="4225006"/>
            <a:chExt cx="4146857" cy="1620913"/>
          </a:xfrm>
        </p:grpSpPr>
        <p:grpSp>
          <p:nvGrpSpPr>
            <p:cNvPr id="5" name="Group 4"/>
            <p:cNvGrpSpPr/>
            <p:nvPr/>
          </p:nvGrpSpPr>
          <p:grpSpPr>
            <a:xfrm>
              <a:off x="457199" y="4225006"/>
              <a:ext cx="4146857" cy="1620913"/>
              <a:chOff x="457199" y="4225006"/>
              <a:chExt cx="4146857" cy="1620913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57199" y="4225006"/>
                <a:ext cx="4146857" cy="1620913"/>
              </a:xfrm>
              <a:prstGeom prst="rect">
                <a:avLst/>
              </a:prstGeom>
              <a:solidFill>
                <a:srgbClr val="A7006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DE3E2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73981" y="4395959"/>
                <a:ext cx="3541582" cy="1449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&lt;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p class=”title”&gt;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  </a:t>
                </a:r>
                <a:r>
                  <a:rPr lang="en-US" dirty="0" err="1" smtClean="0">
                    <a:solidFill>
                      <a:schemeClr val="bg1"/>
                    </a:solidFill>
                    <a:latin typeface="Monaco"/>
                    <a:cs typeface="Monaco"/>
                  </a:rPr>
                  <a:t>Ahoj</a:t>
                </a:r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!</a:t>
                </a:r>
                <a:endParaRPr lang="en-US" dirty="0">
                  <a:solidFill>
                    <a:schemeClr val="bg1"/>
                  </a:solidFill>
                  <a:latin typeface="Monaco"/>
                  <a:cs typeface="Monaco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&lt;</a:t>
                </a:r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p&gt;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   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71889" y="5362597"/>
              <a:ext cx="1332167" cy="483321"/>
            </a:xfrm>
            <a:prstGeom prst="rect">
              <a:avLst/>
            </a:prstGeom>
            <a:solidFill>
              <a:srgbClr val="2B989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bg1"/>
                  </a:solidFill>
                  <a:latin typeface="Cocon" panose="02000000000000000000" pitchFamily="2" charset="0"/>
                </a:rPr>
                <a:t>HTML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22224" y="3358722"/>
            <a:ext cx="3802876" cy="1332797"/>
            <a:chOff x="4788261" y="4225005"/>
            <a:chExt cx="3802876" cy="1233310"/>
          </a:xfrm>
        </p:grpSpPr>
        <p:grpSp>
          <p:nvGrpSpPr>
            <p:cNvPr id="10" name="Group 9"/>
            <p:cNvGrpSpPr/>
            <p:nvPr/>
          </p:nvGrpSpPr>
          <p:grpSpPr>
            <a:xfrm>
              <a:off x="4788261" y="4225005"/>
              <a:ext cx="3802876" cy="1233310"/>
              <a:chOff x="4788261" y="4225005"/>
              <a:chExt cx="3802876" cy="123331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788261" y="4225005"/>
                <a:ext cx="3802876" cy="1233310"/>
              </a:xfrm>
              <a:prstGeom prst="rect">
                <a:avLst/>
              </a:prstGeom>
              <a:solidFill>
                <a:srgbClr val="A7006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DE3E2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049555" y="4395959"/>
                <a:ext cx="3541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.title {</a:t>
                </a:r>
                <a:endParaRPr lang="en-US" dirty="0">
                  <a:solidFill>
                    <a:schemeClr val="bg1"/>
                  </a:solidFill>
                  <a:latin typeface="Monaco"/>
                  <a:cs typeface="Monaco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Monaco"/>
                    <a:cs typeface="Monaco"/>
                  </a:rPr>
                  <a:t>  color: pink;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Monaco"/>
                    <a:cs typeface="Monaco"/>
                  </a:rPr>
                  <a:t>}</a:t>
                </a:r>
                <a:endParaRPr lang="en-US" dirty="0" smtClean="0">
                  <a:solidFill>
                    <a:schemeClr val="bg1"/>
                  </a:solidFill>
                  <a:latin typeface="Monaco"/>
                  <a:cs typeface="Monaco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879108" y="5058205"/>
              <a:ext cx="712029" cy="400110"/>
            </a:xfrm>
            <a:prstGeom prst="rect">
              <a:avLst/>
            </a:prstGeom>
            <a:solidFill>
              <a:srgbClr val="2B9896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chemeClr val="bg1"/>
                  </a:solidFill>
                  <a:latin typeface="Cocon" panose="02000000000000000000" pitchFamily="2" charset="0"/>
                </a:rPr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70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zechitas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2000" dirty="0" err="1" smtClean="0">
            <a:latin typeface="Cocon" panose="02000000000000000000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Czechitas.thmx</Template>
  <TotalTime>1834</TotalTime>
  <Words>2102</Words>
  <Application>Microsoft Macintosh PowerPoint</Application>
  <PresentationFormat>On-screen Show (4:3)</PresentationFormat>
  <Paragraphs>365</Paragraphs>
  <Slides>46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Czechitas</vt:lpstr>
      <vt:lpstr>Úvod do CSS</vt:lpstr>
      <vt:lpstr>Kaskádové styly</vt:lpstr>
      <vt:lpstr>Základní info</vt:lpstr>
      <vt:lpstr>Řečeno jednoduše </vt:lpstr>
      <vt:lpstr>Jak aplikovat styly na stránku?</vt:lpstr>
      <vt:lpstr>Externím souborem!</vt:lpstr>
      <vt:lpstr>Syntaxe</vt:lpstr>
      <vt:lpstr>Selektor</vt:lpstr>
      <vt:lpstr>Druhy selektorů</vt:lpstr>
      <vt:lpstr>Druhy selektorů II.</vt:lpstr>
      <vt:lpstr>Ukázka</vt:lpstr>
      <vt:lpstr>Hádanka</vt:lpstr>
      <vt:lpstr>CSS specificity!</vt:lpstr>
      <vt:lpstr>Vlastnosti</vt:lpstr>
      <vt:lpstr>Rámečky a průhlednost</vt:lpstr>
      <vt:lpstr>Hodnoty</vt:lpstr>
      <vt:lpstr>Zobrazování elementů</vt:lpstr>
      <vt:lpstr>Box model</vt:lpstr>
      <vt:lpstr>Příklady</vt:lpstr>
      <vt:lpstr>PowerPoint Presentation</vt:lpstr>
      <vt:lpstr>Příklady – jak 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Shrnutí – proč to bylo špatně?</vt:lpstr>
      <vt:lpstr>Příklady – jak 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Shrnutí – proč to funguje?</vt:lpstr>
      <vt:lpstr>CSS efekty - ukázky</vt:lpstr>
      <vt:lpstr>Projekt – Kryštůfek Robin</vt:lpstr>
      <vt:lpstr>PowerPoint Presentation</vt:lpstr>
      <vt:lpstr>PowerPoint Presentation</vt:lpstr>
      <vt:lpstr>PowerPoint Presentation</vt:lpstr>
      <vt:lpstr>PowerPoint Presentation</vt:lpstr>
      <vt:lpstr>Používejte outline pro zvýraznění vašeho rozvržení!</vt:lpstr>
      <vt:lpstr>Float</vt:lpstr>
      <vt:lpstr>Float pro layout</vt:lpstr>
      <vt:lpstr>Jak udělat dva sloupce?</vt:lpstr>
      <vt:lpstr>PowerPoint Presentation</vt:lpstr>
      <vt:lpstr>Praktická část: nastylujte svůj web!</vt:lpstr>
    </vt:vector>
  </TitlesOfParts>
  <Company>TopMonks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CSS</dc:title>
  <dc:creator>Zuzana Dostálová</dc:creator>
  <cp:lastModifiedBy>Zuzana Dostálová</cp:lastModifiedBy>
  <cp:revision>50</cp:revision>
  <dcterms:created xsi:type="dcterms:W3CDTF">2014-09-27T14:32:38Z</dcterms:created>
  <dcterms:modified xsi:type="dcterms:W3CDTF">2014-10-03T21:45:59Z</dcterms:modified>
</cp:coreProperties>
</file>